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6"/>
  </p:notesMasterIdLst>
  <p:sldIdLst>
    <p:sldId id="256" r:id="rId3"/>
    <p:sldId id="273" r:id="rId4"/>
    <p:sldId id="274" r:id="rId5"/>
    <p:sldId id="275" r:id="rId6"/>
    <p:sldId id="261" r:id="rId7"/>
    <p:sldId id="276" r:id="rId8"/>
    <p:sldId id="262" r:id="rId9"/>
    <p:sldId id="267" r:id="rId10"/>
    <p:sldId id="268" r:id="rId11"/>
    <p:sldId id="269" r:id="rId12"/>
    <p:sldId id="270" r:id="rId13"/>
    <p:sldId id="271" r:id="rId14"/>
    <p:sldId id="272"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5D9BFF"/>
    <a:srgbClr val="3FCD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snapToGrid="0">
      <p:cViewPr varScale="1">
        <p:scale>
          <a:sx n="71" d="100"/>
          <a:sy n="71" d="100"/>
        </p:scale>
        <p:origin x="-112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D70FC44-DE97-499B-8E4F-3479959EE2F2}"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pt-BR" smtClean="0"/>
              <a:t>Clique para editar o estilo do título mestre</a:t>
            </a:r>
            <a:endParaRPr lang="en-US"/>
          </a:p>
        </p:txBody>
      </p:sp>
      <p:sp>
        <p:nvSpPr>
          <p:cNvPr id="20483"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pt-BR" smtClean="0"/>
              <a:t>Clique para editar o estilo do subtítulo mestre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5AF84FC-308B-44F2-A1D2-CDCC564565B5}"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34DF4A-A214-4698-B512-612257745045}"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439025" y="274638"/>
            <a:ext cx="1581150" cy="5851525"/>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2693988" y="274638"/>
            <a:ext cx="4592637"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54F73C-8377-4B6F-AF97-83BCF70A6673}"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27651" name="Rectangle 3"/>
          <p:cNvSpPr>
            <a:spLocks noGrp="1" noChangeArrowheads="1"/>
          </p:cNvSpPr>
          <p:nvPr>
            <p:ph type="ctrTitle"/>
          </p:nvPr>
        </p:nvSpPr>
        <p:spPr>
          <a:xfrm>
            <a:off x="455613" y="2130425"/>
            <a:ext cx="7313612" cy="1470025"/>
          </a:xfrm>
        </p:spPr>
        <p:txBody>
          <a:bodyPr/>
          <a:lstStyle>
            <a:lvl1pPr>
              <a:defRPr/>
            </a:lvl1pPr>
          </a:lstStyle>
          <a:p>
            <a:r>
              <a:rPr lang="en-US"/>
              <a:t>Click to edit Master title style</a:t>
            </a:r>
          </a:p>
        </p:txBody>
      </p:sp>
      <p:sp>
        <p:nvSpPr>
          <p:cNvPr id="27652"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BED180B3-A960-4C60-B212-3BD41573F78F}" type="slidenum">
              <a:rPr lang="en-US"/>
              <a:pPr>
                <a:defRPr/>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E2DE25D-E663-4F3E-A04F-298BE8205316}" type="slidenum">
              <a:rPr lang="en-US"/>
              <a:pPr>
                <a:defRPr/>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9B1BC38-7FAA-4171-8E47-41739A60664E}" type="slidenum">
              <a:rPr lang="en-US"/>
              <a:pPr>
                <a:defRPr/>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A643BC0-3CF6-4175-BA5E-AE20E0C97F3E}" type="slidenum">
              <a:rPr lang="en-US"/>
              <a:pPr>
                <a:defRPr/>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F4411A2E-97E3-4349-BA61-328B198AE1BD}" type="slidenum">
              <a:rPr lang="en-US"/>
              <a:pPr>
                <a:defRPr/>
              </a:pPr>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887BE745-9201-4CB0-B8C6-3DDB154B1E3B}" type="slidenum">
              <a:rPr lang="en-US"/>
              <a:pPr>
                <a:defRPr/>
              </a:pPr>
              <a:t>‹nº›</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E55EB72E-C77A-4623-81D5-FA42AC78E4D1}" type="slidenum">
              <a:rPr lang="en-US"/>
              <a:pPr>
                <a:defRPr/>
              </a:pPr>
              <a:t>‹nº›</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lstStyle>
            <a:lvl1pPr algn="l">
              <a:defRPr sz="2000" b="1"/>
            </a:lvl1pPr>
          </a:lstStyle>
          <a:p>
            <a:r>
              <a:rPr lang="pt-BR" smtClean="0"/>
              <a:t>Clique para editar o estilo do título mestre</a:t>
            </a:r>
            <a:endParaRPr lang="en-US"/>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1EF9C7B-9504-422F-A550-42DD8DA2C06B}"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B801B0-46F8-4BFE-87F2-D9459A66B7A0}" type="slidenum">
              <a:rPr lang="en-US"/>
              <a:pPr>
                <a:defRPr/>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lstStyle>
            <a:lvl1pPr algn="l">
              <a:defRPr sz="2000" b="1"/>
            </a:lvl1pPr>
          </a:lstStyle>
          <a:p>
            <a:r>
              <a:rPr lang="pt-BR" smtClean="0"/>
              <a:t>Clique para editar o estilo do título mestre</a:t>
            </a:r>
            <a:endParaRPr lang="en-US"/>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CCB0AA0-14B5-4EE8-B68A-81661B6B77F3}" type="slidenum">
              <a:rPr lang="en-US"/>
              <a:pPr>
                <a:defRPr/>
              </a:pPr>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33A910F-0B48-4E57-8508-44833BEC8D50}" type="slidenum">
              <a:rPr lang="en-US"/>
              <a:pPr>
                <a:defRPr/>
              </a:pPr>
              <a:t>‹nº›</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6225" y="274638"/>
            <a:ext cx="2055813" cy="5851525"/>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455613" y="274638"/>
            <a:ext cx="6018212"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A5513EE-1CF8-48B7-9765-46775F201B80}"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E4B906-0BB0-40D0-84A0-4168EB54F7B0}"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F1E408-B8CC-4541-B763-33C891469F9F}"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4894810-4EF1-414F-AE3E-855B206857E6}"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82194BC-F23F-4B6A-A60F-C89605E43DC4}"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B20232-AF0F-4731-BB86-BBDA4EEAE838}"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lstStyle>
            <a:lvl1pPr algn="l">
              <a:defRPr sz="2000" b="1"/>
            </a:lvl1pPr>
          </a:lstStyle>
          <a:p>
            <a:r>
              <a:rPr lang="pt-BR" smtClean="0"/>
              <a:t>Clique para editar o estilo do título mestre</a:t>
            </a:r>
            <a:endParaRPr lang="en-US"/>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879D71-2C99-407F-A000-937473EE2FD4}"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lstStyle>
            <a:lvl1pPr algn="l">
              <a:defRPr sz="2000" b="1"/>
            </a:lvl1pPr>
          </a:lstStyle>
          <a:p>
            <a:r>
              <a:rPr lang="pt-BR" smtClean="0"/>
              <a:t>Clique para editar o estilo do título mestre</a:t>
            </a:r>
            <a:endParaRPr lang="en-US"/>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endParaRPr lang="en-US"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8A1561-63D6-46DF-989C-2F5176123BE6}"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pt-BR" smtClean="0"/>
              <a:t>Clique para editar o estilo do título mestre</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EC55D46-2FD0-4D3F-9A6C-C609DD264569}" type="slidenum">
              <a:rPr lang="en-US"/>
              <a:pPr>
                <a:defRPr/>
              </a:pPr>
              <a:t>‹nº›</a:t>
            </a:fld>
            <a:endParaRPr lang="en-US"/>
          </a:p>
        </p:txBody>
      </p:sp>
    </p:spTree>
  </p:cSld>
  <p:clrMap bg1="dk2" tx1="lt1" bg2="dk1" tx2="lt2" accent1="accent1" accent2="accent2" accent3="accent3" accent4="accent4" accent5="accent5" accent6="accent6" hlink="hlink" folHlink="folHlink"/>
  <p:sldLayoutIdLst>
    <p:sldLayoutId id="214748367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cs typeface="Arial" charset="0"/>
        </a:defRPr>
      </a:lvl2pPr>
      <a:lvl3pPr algn="l" rtl="0" fontAlgn="base">
        <a:spcBef>
          <a:spcPct val="0"/>
        </a:spcBef>
        <a:spcAft>
          <a:spcPct val="0"/>
        </a:spcAft>
        <a:buClr>
          <a:schemeClr val="tx1"/>
        </a:buClr>
        <a:defRPr sz="3200">
          <a:solidFill>
            <a:schemeClr val="tx1"/>
          </a:solidFill>
          <a:latin typeface="Arial" charset="0"/>
          <a:cs typeface="Arial" charset="0"/>
        </a:defRPr>
      </a:lvl3pPr>
      <a:lvl4pPr algn="l" rtl="0" fontAlgn="base">
        <a:spcBef>
          <a:spcPct val="0"/>
        </a:spcBef>
        <a:spcAft>
          <a:spcPct val="0"/>
        </a:spcAft>
        <a:buClr>
          <a:schemeClr val="tx1"/>
        </a:buClr>
        <a:defRPr sz="3200">
          <a:solidFill>
            <a:schemeClr val="tx1"/>
          </a:solidFill>
          <a:latin typeface="Arial" charset="0"/>
          <a:cs typeface="Arial" charset="0"/>
        </a:defRPr>
      </a:lvl4pPr>
      <a:lvl5pPr algn="l" rtl="0" fontAlgn="base">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cs typeface="+mn-cs"/>
        </a:defRPr>
      </a:lvl2pPr>
      <a:lvl3pPr marL="1143000" indent="-228600" algn="l" rtl="0" fontAlgn="base">
        <a:spcBef>
          <a:spcPct val="20000"/>
        </a:spcBef>
        <a:spcAft>
          <a:spcPct val="0"/>
        </a:spcAft>
        <a:buClr>
          <a:schemeClr val="tx1"/>
        </a:buClr>
        <a:buChar char="•"/>
        <a:defRPr sz="2400">
          <a:solidFill>
            <a:schemeClr val="tx1"/>
          </a:solidFill>
          <a:latin typeface="+mn-lt"/>
          <a:cs typeface="+mn-cs"/>
        </a:defRPr>
      </a:lvl3pPr>
      <a:lvl4pPr marL="1600200" indent="-228600" algn="l" rtl="0" fontAlgn="base">
        <a:spcBef>
          <a:spcPct val="20000"/>
        </a:spcBef>
        <a:spcAft>
          <a:spcPct val="0"/>
        </a:spcAft>
        <a:buClr>
          <a:schemeClr val="tx1"/>
        </a:buClr>
        <a:buChar char="•"/>
        <a:defRPr sz="2400">
          <a:solidFill>
            <a:schemeClr val="tx1"/>
          </a:solidFill>
          <a:latin typeface="+mn-lt"/>
          <a:cs typeface="+mn-cs"/>
        </a:defRPr>
      </a:lvl4pPr>
      <a:lvl5pPr marL="2057400" indent="-228600" algn="l" rtl="0" fontAlgn="base">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1331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31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F7C3863-12F7-445D-A81C-9F8EB442D643}" type="slidenum">
              <a:rPr lang="en-US"/>
              <a:pPr>
                <a:defRPr/>
              </a:pPr>
              <a:t>‹nº›</a:t>
            </a:fld>
            <a:endParaRPr lang="en-US"/>
          </a:p>
        </p:txBody>
      </p:sp>
    </p:spTree>
  </p:cSld>
  <p:clrMap bg1="dk2" tx1="lt1" bg2="dk1" tx2="lt2" accent1="accent1" accent2="accent2" accent3="accent3" accent4="accent4" accent5="accent5" accent6="accent6" hlink="hlink" folHlink="folHlink"/>
  <p:sldLayoutIdLst>
    <p:sldLayoutId id="2147483674"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Lst>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defRPr>
      </a:lvl2pPr>
      <a:lvl3pPr algn="l" rtl="0" eaLnBrk="0" fontAlgn="base" hangingPunct="0">
        <a:spcBef>
          <a:spcPct val="0"/>
        </a:spcBef>
        <a:spcAft>
          <a:spcPct val="0"/>
        </a:spcAft>
        <a:buClr>
          <a:schemeClr val="tx1"/>
        </a:buClr>
        <a:defRPr sz="3200">
          <a:solidFill>
            <a:schemeClr val="tx1"/>
          </a:solidFill>
          <a:latin typeface="Arial" charset="0"/>
        </a:defRPr>
      </a:lvl3pPr>
      <a:lvl4pPr algn="l" rtl="0" eaLnBrk="0" fontAlgn="base" hangingPunct="0">
        <a:spcBef>
          <a:spcPct val="0"/>
        </a:spcBef>
        <a:spcAft>
          <a:spcPct val="0"/>
        </a:spcAft>
        <a:buClr>
          <a:schemeClr val="tx1"/>
        </a:buClr>
        <a:defRPr sz="3200">
          <a:solidFill>
            <a:schemeClr val="tx1"/>
          </a:solidFill>
          <a:latin typeface="Arial" charset="0"/>
        </a:defRPr>
      </a:lvl4pPr>
      <a:lvl5pPr algn="l" rtl="0" eaLnBrk="0" fontAlgn="base" hangingPunct="0">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10.xml"/><Relationship Id="rId7" Type="http://schemas.openxmlformats.org/officeDocument/2006/relationships/image" Target="../media/image23.w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22.wmf"/><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8.w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27.wmf"/><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7.jpe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5.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9.w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457200" y="1327150"/>
            <a:ext cx="8256588" cy="1470025"/>
          </a:xfrm>
        </p:spPr>
        <p:txBody>
          <a:bodyPr/>
          <a:lstStyle/>
          <a:p>
            <a:pPr algn="ctr">
              <a:defRPr/>
            </a:pPr>
            <a:r>
              <a:rPr lang="en-US" b="1" dirty="0" smtClean="0">
                <a:solidFill>
                  <a:srgbClr val="FFFF00"/>
                </a:solidFill>
                <a:effectLst>
                  <a:outerShdw blurRad="38100" dist="38100" dir="2700000" algn="tl">
                    <a:srgbClr val="000000">
                      <a:alpha val="43137"/>
                    </a:srgbClr>
                  </a:outerShdw>
                </a:effectLst>
                <a:latin typeface="Comic Sans MS" pitchFamily="66" charset="0"/>
              </a:rPr>
              <a:t>Meteor temperature behavior at 7.4° S during austral summers and its relation with Arctic SSW</a:t>
            </a:r>
            <a:endParaRPr lang="en-US" dirty="0"/>
          </a:p>
        </p:txBody>
      </p:sp>
      <p:sp>
        <p:nvSpPr>
          <p:cNvPr id="6" name="Subtítulo 2"/>
          <p:cNvSpPr txBox="1">
            <a:spLocks/>
          </p:cNvSpPr>
          <p:nvPr/>
        </p:nvSpPr>
        <p:spPr bwMode="auto">
          <a:xfrm>
            <a:off x="1579563" y="3663950"/>
            <a:ext cx="6400800" cy="1447800"/>
          </a:xfrm>
          <a:prstGeom prst="rect">
            <a:avLst/>
          </a:prstGeom>
          <a:noFill/>
          <a:ln w="9525">
            <a:noFill/>
            <a:miter lim="800000"/>
            <a:headEnd/>
            <a:tailEnd/>
          </a:ln>
          <a:effectLst/>
        </p:spPr>
        <p:txBody>
          <a:bodyPr/>
          <a:lstStyle/>
          <a:p>
            <a:pPr algn="ctr">
              <a:spcBef>
                <a:spcPts val="600"/>
              </a:spcBef>
              <a:buClr>
                <a:srgbClr val="FFFFFF"/>
              </a:buClr>
              <a:defRPr/>
            </a:pPr>
            <a:r>
              <a:rPr lang="pt-BR" sz="2000" b="1" kern="0" dirty="0" err="1">
                <a:effectLst>
                  <a:outerShdw blurRad="38100" dist="38100" dir="2700000" algn="tl">
                    <a:srgbClr val="C0C0C0"/>
                  </a:outerShdw>
                </a:effectLst>
                <a:latin typeface="+mn-lt"/>
                <a:cs typeface="+mn-cs"/>
              </a:rPr>
              <a:t>Lourivaldo</a:t>
            </a:r>
            <a:r>
              <a:rPr lang="pt-BR" sz="2000" b="1" kern="0" dirty="0">
                <a:effectLst>
                  <a:outerShdw blurRad="38100" dist="38100" dir="2700000" algn="tl">
                    <a:srgbClr val="C0C0C0"/>
                  </a:outerShdw>
                </a:effectLst>
                <a:latin typeface="+mn-lt"/>
                <a:cs typeface="+mn-cs"/>
              </a:rPr>
              <a:t> Mota Lima (UEPB)</a:t>
            </a:r>
          </a:p>
          <a:p>
            <a:pPr algn="ctr">
              <a:spcBef>
                <a:spcPts val="600"/>
              </a:spcBef>
              <a:defRPr/>
            </a:pPr>
            <a:r>
              <a:rPr lang="pt-BR" sz="2000" b="1" dirty="0">
                <a:latin typeface="+mn-lt"/>
              </a:rPr>
              <a:t>M. F. Leite,  E. O. Alves  (UEPB)</a:t>
            </a:r>
          </a:p>
          <a:p>
            <a:pPr algn="ctr">
              <a:spcBef>
                <a:spcPts val="600"/>
              </a:spcBef>
              <a:defRPr/>
            </a:pPr>
            <a:r>
              <a:rPr lang="pt-BR" sz="2000" b="1" dirty="0">
                <a:latin typeface="+mn-lt"/>
              </a:rPr>
              <a:t>R. A. Buriti (UFCG)</a:t>
            </a:r>
          </a:p>
          <a:p>
            <a:pPr algn="ctr">
              <a:spcBef>
                <a:spcPts val="600"/>
              </a:spcBef>
              <a:defRPr/>
            </a:pPr>
            <a:r>
              <a:rPr lang="pt-BR" sz="2000" b="1" dirty="0">
                <a:latin typeface="+mn-lt"/>
              </a:rPr>
              <a:t>P. P. Batista ,  B. R. </a:t>
            </a:r>
            <a:r>
              <a:rPr lang="pt-BR" sz="2000" b="1" dirty="0" err="1">
                <a:latin typeface="+mn-lt"/>
              </a:rPr>
              <a:t>Clemesha</a:t>
            </a:r>
            <a:r>
              <a:rPr lang="pt-BR" sz="2000" b="1" dirty="0">
                <a:latin typeface="+mn-lt"/>
              </a:rPr>
              <a:t> (INPE)</a:t>
            </a:r>
            <a:endParaRPr lang="en-US" sz="2000" b="1" dirty="0">
              <a:latin typeface="+mn-lt"/>
            </a:endParaRPr>
          </a:p>
          <a:p>
            <a:pPr algn="ctr">
              <a:spcBef>
                <a:spcPts val="600"/>
              </a:spcBef>
              <a:buClr>
                <a:srgbClr val="FFFFFF"/>
              </a:buClr>
              <a:defRPr/>
            </a:pPr>
            <a:r>
              <a:rPr lang="pt-BR" sz="2000" b="1" kern="0" dirty="0">
                <a:effectLst>
                  <a:outerShdw blurRad="38100" dist="38100" dir="2700000" algn="tl">
                    <a:srgbClr val="C0C0C0"/>
                  </a:outerShdw>
                </a:effectLst>
                <a:latin typeface="+mn-lt"/>
                <a:cs typeface="+mn-cs"/>
              </a:rPr>
              <a:t> </a:t>
            </a:r>
          </a:p>
          <a:p>
            <a:pPr algn="ctr">
              <a:spcBef>
                <a:spcPts val="600"/>
              </a:spcBef>
              <a:buClr>
                <a:srgbClr val="FFFFFF"/>
              </a:buClr>
              <a:defRPr/>
            </a:pPr>
            <a:endParaRPr lang="pt-BR" sz="2000" b="1" kern="0" dirty="0">
              <a:effectLst>
                <a:outerShdw blurRad="38100" dist="38100" dir="2700000" algn="tl">
                  <a:srgbClr val="C0C0C0"/>
                </a:outerShdw>
              </a:effectLst>
              <a:latin typeface="+mn-lt"/>
              <a:cs typeface="+mn-cs"/>
            </a:endParaRPr>
          </a:p>
          <a:p>
            <a:pPr algn="ctr">
              <a:spcBef>
                <a:spcPts val="600"/>
              </a:spcBef>
              <a:buClr>
                <a:srgbClr val="FFFFFF"/>
              </a:buClr>
              <a:defRPr/>
            </a:pPr>
            <a:endParaRPr lang="en-US" sz="2000" kern="0" dirty="0">
              <a:latin typeface="+mn-lt"/>
              <a:cs typeface="+mn-cs"/>
            </a:endParaRPr>
          </a:p>
        </p:txBody>
      </p:sp>
      <p:sp>
        <p:nvSpPr>
          <p:cNvPr id="5" name="Retângulo 4"/>
          <p:cNvSpPr/>
          <p:nvPr/>
        </p:nvSpPr>
        <p:spPr>
          <a:xfrm>
            <a:off x="1302331" y="6442364"/>
            <a:ext cx="7093528" cy="343293"/>
          </a:xfrm>
          <a:prstGeom prst="rect">
            <a:avLst/>
          </a:prstGeom>
        </p:spPr>
        <p:txBody>
          <a:bodyPr>
            <a:spAutoFit/>
            <a:scene3d>
              <a:camera prst="orthographicFront"/>
              <a:lightRig rig="threePt" dir="t"/>
            </a:scene3d>
            <a:sp3d extrusionH="57150" contourW="12700">
              <a:bevelT w="69850" h="38100" prst="cross"/>
              <a:bevelB w="69850" h="38100" prst="cross"/>
              <a:extrusionClr>
                <a:schemeClr val="tx1"/>
              </a:extrusionClr>
              <a:contourClr>
                <a:schemeClr val="bg1"/>
              </a:contourClr>
            </a:sp3d>
          </a:bodyPr>
          <a:lstStyle/>
          <a:p>
            <a:pPr algn="ctr">
              <a:defRPr/>
            </a:pPr>
            <a:r>
              <a:rPr lang="en-US" sz="1600" b="1" cap="small" dirty="0">
                <a:ln>
                  <a:solidFill>
                    <a:schemeClr val="bg2">
                      <a:alpha val="46000"/>
                    </a:schemeClr>
                  </a:solidFill>
                </a:ln>
                <a:solidFill>
                  <a:srgbClr val="5D9BFF"/>
                </a:solidFill>
                <a:effectLst>
                  <a:innerShdw blurRad="63500" dist="50800" dir="13500000">
                    <a:schemeClr val="tx1">
                      <a:alpha val="50000"/>
                    </a:schemeClr>
                  </a:innerShdw>
                </a:effectLst>
              </a:rPr>
              <a:t> 39th  COSPAR Scientific Assembly  (14 - 22 July 2012), Mysore, India</a:t>
            </a:r>
            <a:endParaRPr lang="en-US" sz="1600" b="1" cap="small" dirty="0">
              <a:ln>
                <a:solidFill>
                  <a:schemeClr val="bg2">
                    <a:alpha val="46000"/>
                  </a:schemeClr>
                </a:solidFill>
              </a:ln>
              <a:solidFill>
                <a:srgbClr val="5D9BFF"/>
              </a:solidFill>
              <a:effectLst>
                <a:innerShdw blurRad="63500" dist="50800" dir="13500000">
                  <a:schemeClr val="tx1">
                    <a:alpha val="50000"/>
                  </a:schemeClr>
                </a:innerShdw>
              </a:effectLst>
            </a:endParaRPr>
          </a:p>
        </p:txBody>
      </p:sp>
      <p:sp>
        <p:nvSpPr>
          <p:cNvPr id="8" name="Retângulo 7"/>
          <p:cNvSpPr/>
          <p:nvPr/>
        </p:nvSpPr>
        <p:spPr>
          <a:xfrm>
            <a:off x="2925763" y="5973763"/>
            <a:ext cx="3875087" cy="369887"/>
          </a:xfrm>
          <a:prstGeom prst="rect">
            <a:avLst/>
          </a:prstGeom>
        </p:spPr>
        <p:txBody>
          <a:bodyPr wrap="none">
            <a:spAutoFit/>
          </a:bodyPr>
          <a:lstStyle/>
          <a:p>
            <a:pPr algn="ctr">
              <a:spcBef>
                <a:spcPct val="20000"/>
              </a:spcBef>
              <a:buClr>
                <a:srgbClr val="FFFFFF"/>
              </a:buClr>
              <a:defRPr/>
            </a:pPr>
            <a:r>
              <a:rPr lang="pt-BR" b="1" kern="0" dirty="0">
                <a:effectLst>
                  <a:outerShdw blurRad="38100" dist="38100" dir="2700000" algn="tl">
                    <a:srgbClr val="C0C0C0"/>
                  </a:outerShdw>
                </a:effectLst>
                <a:latin typeface="Comic Sans MS" pitchFamily="66" charset="0"/>
              </a:rPr>
              <a:t>(</a:t>
            </a:r>
            <a:r>
              <a:rPr lang="pt-BR" b="1" kern="0" dirty="0">
                <a:effectLst>
                  <a:outerShdw blurRad="38100" dist="38100" dir="2700000" algn="tl">
                    <a:srgbClr val="C0C0C0"/>
                  </a:outerShdw>
                </a:effectLst>
              </a:rPr>
              <a:t>lourivaldo_mota@yahoo.com.br</a:t>
            </a:r>
            <a:r>
              <a:rPr lang="pt-BR" b="1" kern="0" dirty="0">
                <a:effectLst>
                  <a:outerShdw blurRad="38100" dist="38100" dir="2700000" algn="tl">
                    <a:srgbClr val="C0C0C0"/>
                  </a:outerShdw>
                </a:effectLst>
                <a:latin typeface="Comic Sans MS" pitchFamily="66" charset="0"/>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9900" y="0"/>
            <a:ext cx="8226425" cy="598488"/>
          </a:xfrm>
        </p:spPr>
        <p:txBody>
          <a:bodyPr/>
          <a:lstStyle/>
          <a:p>
            <a:pPr algn="ctr" eaLnBrk="1" hangingPunct="1">
              <a:defRPr/>
            </a:pPr>
            <a:r>
              <a:rPr lang="en-US" b="1" dirty="0" smtClean="0">
                <a:solidFill>
                  <a:srgbClr val="FFFF00"/>
                </a:solidFill>
                <a:effectLst>
                  <a:outerShdw blurRad="38100" dist="38100" dir="2700000" algn="tl">
                    <a:srgbClr val="000000">
                      <a:alpha val="43137"/>
                    </a:srgbClr>
                  </a:outerShdw>
                </a:effectLst>
                <a:latin typeface="Comic Sans MS" pitchFamily="66" charset="0"/>
              </a:rPr>
              <a:t>Results  </a:t>
            </a:r>
            <a:r>
              <a:rPr lang="en-US" sz="2400" b="1" dirty="0" smtClean="0">
                <a:solidFill>
                  <a:srgbClr val="FFFF00"/>
                </a:solidFill>
                <a:effectLst>
                  <a:outerShdw blurRad="38100" dist="38100" dir="2700000" algn="tl">
                    <a:srgbClr val="000000">
                      <a:alpha val="43137"/>
                    </a:srgbClr>
                  </a:outerShdw>
                </a:effectLst>
                <a:latin typeface="Comic Sans MS" pitchFamily="66" charset="0"/>
              </a:rPr>
              <a:t>(2007, Dec – 2008, Mar)</a:t>
            </a:r>
            <a:endParaRPr lang="en-US" sz="2400" dirty="0">
              <a:solidFill>
                <a:srgbClr val="FFFF00"/>
              </a:solidFill>
              <a:effectLst>
                <a:outerShdw blurRad="38100" dist="38100" dir="2700000" algn="tl">
                  <a:srgbClr val="000000">
                    <a:alpha val="43137"/>
                  </a:srgbClr>
                </a:outerShdw>
              </a:effectLst>
              <a:latin typeface="Comic Sans MS" pitchFamily="66" charset="0"/>
            </a:endParaRPr>
          </a:p>
        </p:txBody>
      </p:sp>
      <p:sp>
        <p:nvSpPr>
          <p:cNvPr id="36869" name="Retângulo 6"/>
          <p:cNvSpPr>
            <a:spLocks noChangeArrowheads="1"/>
          </p:cNvSpPr>
          <p:nvPr/>
        </p:nvSpPr>
        <p:spPr bwMode="auto">
          <a:xfrm>
            <a:off x="3546475" y="3078163"/>
            <a:ext cx="5570538" cy="1724025"/>
          </a:xfrm>
          <a:prstGeom prst="rect">
            <a:avLst/>
          </a:prstGeom>
          <a:noFill/>
          <a:ln w="9525">
            <a:noFill/>
            <a:miter lim="800000"/>
            <a:headEnd/>
            <a:tailEnd/>
          </a:ln>
        </p:spPr>
        <p:txBody>
          <a:bodyPr>
            <a:spAutoFit/>
          </a:bodyPr>
          <a:lstStyle/>
          <a:p>
            <a:pPr algn="just">
              <a:spcBef>
                <a:spcPts val="1200"/>
              </a:spcBef>
            </a:pPr>
            <a:r>
              <a:rPr lang="en-US" sz="1600">
                <a:solidFill>
                  <a:srgbClr val="FFFF00"/>
                </a:solidFill>
              </a:rPr>
              <a:t>The mean Cariri zonal wind reverts to westward on January 10</a:t>
            </a:r>
            <a:r>
              <a:rPr lang="en-US" sz="1600" baseline="30000">
                <a:solidFill>
                  <a:srgbClr val="FFFF00"/>
                </a:solidFill>
              </a:rPr>
              <a:t>th</a:t>
            </a:r>
            <a:r>
              <a:rPr lang="en-US" sz="1600">
                <a:solidFill>
                  <a:srgbClr val="FFFF00"/>
                </a:solidFill>
              </a:rPr>
              <a:t>, reaching –38 m/s on Jan/24. During the major SSW the mean zonal wind over Cariri fall to –8 m/s</a:t>
            </a:r>
            <a:r>
              <a:rPr lang="en-US" sz="1600"/>
              <a:t>. </a:t>
            </a:r>
          </a:p>
          <a:p>
            <a:pPr algn="just">
              <a:spcBef>
                <a:spcPts val="1200"/>
              </a:spcBef>
            </a:pPr>
            <a:r>
              <a:rPr lang="en-US" sz="1600"/>
              <a:t>When the major SSW has occurred, the meridional DT amplitudes first diminishes sharply and increases following the variations in the stratospheric-polar mean zonal wind.</a:t>
            </a:r>
          </a:p>
        </p:txBody>
      </p:sp>
      <p:sp>
        <p:nvSpPr>
          <p:cNvPr id="36870" name="Retângulo 9"/>
          <p:cNvSpPr>
            <a:spLocks noChangeArrowheads="1"/>
          </p:cNvSpPr>
          <p:nvPr/>
        </p:nvSpPr>
        <p:spPr bwMode="auto">
          <a:xfrm>
            <a:off x="3546475" y="2233613"/>
            <a:ext cx="5541963" cy="830262"/>
          </a:xfrm>
          <a:prstGeom prst="rect">
            <a:avLst/>
          </a:prstGeom>
          <a:noFill/>
          <a:ln w="9525">
            <a:noFill/>
            <a:miter lim="800000"/>
            <a:headEnd/>
            <a:tailEnd/>
          </a:ln>
        </p:spPr>
        <p:txBody>
          <a:bodyPr>
            <a:spAutoFit/>
          </a:bodyPr>
          <a:lstStyle/>
          <a:p>
            <a:pPr algn="just"/>
            <a:r>
              <a:rPr lang="en-US" sz="1600"/>
              <a:t>On February 23th, the meteor temperature decreases to 180 K when the HN stratospheric-polar mean temperature and mean zonal wind behavior configure a major SSW.</a:t>
            </a:r>
          </a:p>
        </p:txBody>
      </p:sp>
      <p:graphicFrame>
        <p:nvGraphicFramePr>
          <p:cNvPr id="36866" name="Object 2"/>
          <p:cNvGraphicFramePr>
            <a:graphicFrameLocks noChangeAspect="1"/>
          </p:cNvGraphicFramePr>
          <p:nvPr/>
        </p:nvGraphicFramePr>
        <p:xfrm>
          <a:off x="3570288" y="898525"/>
          <a:ext cx="2111375" cy="1308100"/>
        </p:xfrm>
        <a:graphic>
          <a:graphicData uri="http://schemas.openxmlformats.org/presentationml/2006/ole">
            <p:oleObj spid="_x0000_s36866" name="Equation" r:id="rId4" imgW="1562040" imgH="965160" progId="">
              <p:embed/>
            </p:oleObj>
          </a:graphicData>
        </a:graphic>
      </p:graphicFrame>
      <p:sp>
        <p:nvSpPr>
          <p:cNvPr id="36871" name="Retângulo 12"/>
          <p:cNvSpPr>
            <a:spLocks noChangeArrowheads="1"/>
          </p:cNvSpPr>
          <p:nvPr/>
        </p:nvSpPr>
        <p:spPr bwMode="auto">
          <a:xfrm>
            <a:off x="4622800" y="514350"/>
            <a:ext cx="2890838" cy="369888"/>
          </a:xfrm>
          <a:prstGeom prst="rect">
            <a:avLst/>
          </a:prstGeom>
          <a:solidFill>
            <a:schemeClr val="bg2"/>
          </a:solidFill>
          <a:ln w="9525">
            <a:noFill/>
            <a:miter lim="800000"/>
            <a:headEnd/>
            <a:tailEnd/>
          </a:ln>
        </p:spPr>
        <p:txBody>
          <a:bodyPr wrap="none">
            <a:spAutoFit/>
          </a:bodyPr>
          <a:lstStyle/>
          <a:p>
            <a:r>
              <a:rPr lang="en-US"/>
              <a:t>Cariri meteor temperature </a:t>
            </a:r>
          </a:p>
        </p:txBody>
      </p:sp>
      <p:graphicFrame>
        <p:nvGraphicFramePr>
          <p:cNvPr id="36867" name="Object 3"/>
          <p:cNvGraphicFramePr>
            <a:graphicFrameLocks noChangeAspect="1"/>
          </p:cNvGraphicFramePr>
          <p:nvPr/>
        </p:nvGraphicFramePr>
        <p:xfrm>
          <a:off x="6411913" y="908050"/>
          <a:ext cx="2128837" cy="1308100"/>
        </p:xfrm>
        <a:graphic>
          <a:graphicData uri="http://schemas.openxmlformats.org/presentationml/2006/ole">
            <p:oleObj spid="_x0000_s36867" name="Equation" r:id="rId5" imgW="1574640" imgH="965160" progId="">
              <p:embed/>
            </p:oleObj>
          </a:graphicData>
        </a:graphic>
      </p:graphicFrame>
      <p:pic>
        <p:nvPicPr>
          <p:cNvPr id="36872" name="Picture 4" descr="Fig42_4c"/>
          <p:cNvPicPr>
            <a:picLocks noChangeAspect="1" noChangeArrowheads="1"/>
          </p:cNvPicPr>
          <p:nvPr/>
        </p:nvPicPr>
        <p:blipFill>
          <a:blip r:embed="rId6"/>
          <a:srcRect/>
          <a:stretch>
            <a:fillRect/>
          </a:stretch>
        </p:blipFill>
        <p:spPr bwMode="auto">
          <a:xfrm>
            <a:off x="14288" y="631825"/>
            <a:ext cx="3322637" cy="4078288"/>
          </a:xfrm>
          <a:prstGeom prst="rect">
            <a:avLst/>
          </a:prstGeom>
          <a:solidFill>
            <a:schemeClr val="tx1"/>
          </a:solidFill>
          <a:ln w="9525">
            <a:noFill/>
            <a:miter lim="800000"/>
            <a:headEnd/>
            <a:tailEnd/>
          </a:ln>
        </p:spPr>
      </p:pic>
      <p:sp>
        <p:nvSpPr>
          <p:cNvPr id="16" name="Seta para a direita 15"/>
          <p:cNvSpPr/>
          <p:nvPr/>
        </p:nvSpPr>
        <p:spPr>
          <a:xfrm>
            <a:off x="3173413" y="4129088"/>
            <a:ext cx="414337" cy="276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Seta para a direita 19"/>
          <p:cNvSpPr/>
          <p:nvPr/>
        </p:nvSpPr>
        <p:spPr>
          <a:xfrm>
            <a:off x="3159125" y="3352800"/>
            <a:ext cx="415925" cy="277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Seta para a direita 20"/>
          <p:cNvSpPr/>
          <p:nvPr/>
        </p:nvSpPr>
        <p:spPr>
          <a:xfrm>
            <a:off x="3159125" y="2563813"/>
            <a:ext cx="415925" cy="276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6876" name="Picture 5" descr="C:\Lima\Pesquisa\Eventos\COSPAR_india\Figuras\Fig42_4b.eps"/>
          <p:cNvPicPr>
            <a:picLocks noChangeAspect="1" noChangeArrowheads="1"/>
          </p:cNvPicPr>
          <p:nvPr/>
        </p:nvPicPr>
        <p:blipFill>
          <a:blip r:embed="rId7"/>
          <a:srcRect/>
          <a:stretch>
            <a:fillRect/>
          </a:stretch>
        </p:blipFill>
        <p:spPr bwMode="auto">
          <a:xfrm>
            <a:off x="82550" y="4786313"/>
            <a:ext cx="2030413" cy="2030412"/>
          </a:xfrm>
          <a:prstGeom prst="rect">
            <a:avLst/>
          </a:prstGeom>
          <a:solidFill>
            <a:schemeClr val="tx1"/>
          </a:solidFill>
          <a:ln w="9525">
            <a:noFill/>
            <a:miter lim="800000"/>
            <a:headEnd/>
            <a:tailEnd/>
          </a:ln>
        </p:spPr>
      </p:pic>
      <p:pic>
        <p:nvPicPr>
          <p:cNvPr id="36877" name="Picture 6" descr="C:\Lima\Pesquisa\Eventos\COSPAR_india\Figuras\Fig42_4bb.eps"/>
          <p:cNvPicPr>
            <a:picLocks noChangeAspect="1" noChangeArrowheads="1"/>
          </p:cNvPicPr>
          <p:nvPr/>
        </p:nvPicPr>
        <p:blipFill>
          <a:blip r:embed="rId8"/>
          <a:srcRect/>
          <a:stretch>
            <a:fillRect/>
          </a:stretch>
        </p:blipFill>
        <p:spPr bwMode="auto">
          <a:xfrm>
            <a:off x="6969125" y="4765675"/>
            <a:ext cx="2063750" cy="2065338"/>
          </a:xfrm>
          <a:prstGeom prst="rect">
            <a:avLst/>
          </a:prstGeom>
          <a:solidFill>
            <a:schemeClr val="tx1"/>
          </a:solidFill>
          <a:ln w="9525">
            <a:noFill/>
            <a:miter lim="800000"/>
            <a:headEnd/>
            <a:tailEnd/>
          </a:ln>
        </p:spPr>
      </p:pic>
      <p:sp>
        <p:nvSpPr>
          <p:cNvPr id="28" name="Retângulo 27"/>
          <p:cNvSpPr/>
          <p:nvPr/>
        </p:nvSpPr>
        <p:spPr>
          <a:xfrm>
            <a:off x="2203450" y="1066800"/>
            <a:ext cx="566738" cy="3255963"/>
          </a:xfrm>
          <a:prstGeom prst="rect">
            <a:avLst/>
          </a:prstGeom>
          <a:solidFill>
            <a:srgbClr val="FFFF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79" name="Retângulo 28"/>
          <p:cNvSpPr>
            <a:spLocks noChangeArrowheads="1"/>
          </p:cNvSpPr>
          <p:nvPr/>
        </p:nvSpPr>
        <p:spPr bwMode="auto">
          <a:xfrm>
            <a:off x="2189163" y="4921250"/>
            <a:ext cx="4710112" cy="1816100"/>
          </a:xfrm>
          <a:prstGeom prst="rect">
            <a:avLst/>
          </a:prstGeom>
          <a:noFill/>
          <a:ln w="9525">
            <a:noFill/>
            <a:miter lim="800000"/>
            <a:headEnd/>
            <a:tailEnd/>
          </a:ln>
        </p:spPr>
        <p:txBody>
          <a:bodyPr>
            <a:spAutoFit/>
          </a:bodyPr>
          <a:lstStyle/>
          <a:p>
            <a:pPr algn="just"/>
            <a:r>
              <a:rPr lang="en-US" sz="1600">
                <a:solidFill>
                  <a:srgbClr val="FFFF00"/>
                </a:solidFill>
              </a:rPr>
              <a:t>The scatter plot of the temperatures for Jan 1</a:t>
            </a:r>
            <a:r>
              <a:rPr lang="en-US" sz="1600" baseline="30000">
                <a:solidFill>
                  <a:srgbClr val="FFFF00"/>
                </a:solidFill>
              </a:rPr>
              <a:t>st</a:t>
            </a:r>
            <a:r>
              <a:rPr lang="en-US" sz="1600">
                <a:solidFill>
                  <a:srgbClr val="FFFF00"/>
                </a:solidFill>
              </a:rPr>
              <a:t> –Feb 20</a:t>
            </a:r>
            <a:r>
              <a:rPr lang="en-US" sz="1600" baseline="30000">
                <a:solidFill>
                  <a:srgbClr val="FFFF00"/>
                </a:solidFill>
              </a:rPr>
              <a:t>th</a:t>
            </a:r>
            <a:r>
              <a:rPr lang="en-US" sz="1600">
                <a:solidFill>
                  <a:srgbClr val="FFFF00"/>
                </a:solidFill>
              </a:rPr>
              <a:t>, indicates a positive correlation (R</a:t>
            </a:r>
            <a:r>
              <a:rPr lang="en-US" sz="1600" baseline="-25000">
                <a:solidFill>
                  <a:srgbClr val="FFFF00"/>
                </a:solidFill>
              </a:rPr>
              <a:t>Pearson</a:t>
            </a:r>
            <a:r>
              <a:rPr lang="en-US" sz="1600">
                <a:solidFill>
                  <a:srgbClr val="FFFF00"/>
                </a:solidFill>
              </a:rPr>
              <a:t>=0.713) when the NH polar stratospheric fields did not display major SSW event. For time interval Feb 16-28, when a major SSW  ocurr, the temperatures indicate a negative correlation (R</a:t>
            </a:r>
            <a:r>
              <a:rPr lang="en-US" sz="1600" baseline="-25000">
                <a:solidFill>
                  <a:srgbClr val="FFFF00"/>
                </a:solidFill>
              </a:rPr>
              <a:t>Pearson</a:t>
            </a:r>
            <a:r>
              <a:rPr lang="en-US" sz="1600">
                <a:solidFill>
                  <a:srgbClr val="FFFF00"/>
                </a:solidFill>
              </a:rPr>
              <a:t>=</a:t>
            </a:r>
            <a:r>
              <a:rPr lang="en-US" sz="1600">
                <a:solidFill>
                  <a:srgbClr val="FFFF00"/>
                </a:solidFill>
                <a:sym typeface="Symbol" pitchFamily="18" charset="2"/>
              </a:rPr>
              <a:t></a:t>
            </a:r>
            <a:r>
              <a:rPr lang="en-US" sz="1600">
                <a:solidFill>
                  <a:srgbClr val="FFFF00"/>
                </a:solidFill>
              </a:rPr>
              <a:t>0.762).</a:t>
            </a:r>
          </a:p>
        </p:txBody>
      </p:sp>
      <p:sp>
        <p:nvSpPr>
          <p:cNvPr id="36881" name="Line 17"/>
          <p:cNvSpPr>
            <a:spLocks noChangeShapeType="1"/>
          </p:cNvSpPr>
          <p:nvPr/>
        </p:nvSpPr>
        <p:spPr bwMode="auto">
          <a:xfrm flipV="1">
            <a:off x="538163" y="3079750"/>
            <a:ext cx="2433637" cy="12700"/>
          </a:xfrm>
          <a:prstGeom prst="line">
            <a:avLst/>
          </a:prstGeom>
          <a:noFill/>
          <a:ln w="9525">
            <a:solidFill>
              <a:srgbClr val="0000FF"/>
            </a:solidFill>
            <a:round/>
            <a:headEnd/>
            <a:tailEnd/>
          </a:ln>
          <a:effectLst/>
        </p:spPr>
        <p:txBody>
          <a:bodyPr/>
          <a:lstStyle/>
          <a:p>
            <a:endParaRPr lang="en-US"/>
          </a:p>
        </p:txBody>
      </p:sp>
      <p:sp>
        <p:nvSpPr>
          <p:cNvPr id="36882" name="Text Box 18"/>
          <p:cNvSpPr txBox="1">
            <a:spLocks noChangeArrowheads="1"/>
          </p:cNvSpPr>
          <p:nvPr/>
        </p:nvSpPr>
        <p:spPr bwMode="auto">
          <a:xfrm>
            <a:off x="3987800" y="1549400"/>
            <a:ext cx="319088" cy="274638"/>
          </a:xfrm>
          <a:prstGeom prst="rect">
            <a:avLst/>
          </a:prstGeom>
          <a:solidFill>
            <a:schemeClr val="bg2"/>
          </a:solidFill>
          <a:ln w="9525">
            <a:noFill/>
            <a:miter lim="800000"/>
            <a:headEnd/>
            <a:tailEnd/>
          </a:ln>
          <a:effectLst/>
        </p:spPr>
        <p:txBody>
          <a:bodyPr lIns="0" tIns="0" rIns="0" bIns="0">
            <a:spAutoFit/>
          </a:bodyPr>
          <a:lstStyle/>
          <a:p>
            <a:pPr>
              <a:spcBef>
                <a:spcPct val="50000"/>
              </a:spcBef>
            </a:pPr>
            <a:r>
              <a:rPr lang="en-US">
                <a:solidFill>
                  <a:srgbClr val="FFFF00"/>
                </a:solidFill>
              </a:rPr>
              <a:t> =</a:t>
            </a:r>
          </a:p>
        </p:txBody>
      </p:sp>
      <p:sp>
        <p:nvSpPr>
          <p:cNvPr id="36883" name="Text Box 19"/>
          <p:cNvSpPr txBox="1">
            <a:spLocks noChangeArrowheads="1"/>
          </p:cNvSpPr>
          <p:nvPr/>
        </p:nvSpPr>
        <p:spPr bwMode="auto">
          <a:xfrm>
            <a:off x="3962400" y="1905000"/>
            <a:ext cx="319088" cy="274638"/>
          </a:xfrm>
          <a:prstGeom prst="rect">
            <a:avLst/>
          </a:prstGeom>
          <a:solidFill>
            <a:schemeClr val="bg2"/>
          </a:solidFill>
          <a:ln w="9525">
            <a:noFill/>
            <a:miter lim="800000"/>
            <a:headEnd/>
            <a:tailEnd/>
          </a:ln>
          <a:effectLst/>
        </p:spPr>
        <p:txBody>
          <a:bodyPr lIns="0" tIns="0" rIns="0" bIns="0">
            <a:spAutoFit/>
          </a:bodyPr>
          <a:lstStyle/>
          <a:p>
            <a:pPr>
              <a:spcBef>
                <a:spcPct val="50000"/>
              </a:spcBef>
            </a:pPr>
            <a:r>
              <a:rPr lang="en-US">
                <a:solidFill>
                  <a:srgbClr val="FFFF00"/>
                </a:solidFill>
              </a:rPr>
              <a:t> =</a:t>
            </a:r>
          </a:p>
        </p:txBody>
      </p:sp>
      <p:sp>
        <p:nvSpPr>
          <p:cNvPr id="36884" name="Text Box 20"/>
          <p:cNvSpPr txBox="1">
            <a:spLocks noChangeArrowheads="1"/>
          </p:cNvSpPr>
          <p:nvPr/>
        </p:nvSpPr>
        <p:spPr bwMode="auto">
          <a:xfrm>
            <a:off x="5854700" y="1638300"/>
            <a:ext cx="158750" cy="274638"/>
          </a:xfrm>
          <a:prstGeom prst="rect">
            <a:avLst/>
          </a:prstGeom>
          <a:solidFill>
            <a:schemeClr val="bg2"/>
          </a:solidFill>
          <a:ln w="9525">
            <a:noFill/>
            <a:miter lim="800000"/>
            <a:headEnd/>
            <a:tailEnd/>
          </a:ln>
          <a:effectLst/>
        </p:spPr>
        <p:txBody>
          <a:bodyPr lIns="0" tIns="0" rIns="0" bIns="0">
            <a:spAutoFit/>
          </a:bodyPr>
          <a:lstStyle/>
          <a:p>
            <a:pPr>
              <a:spcBef>
                <a:spcPct val="50000"/>
              </a:spcBef>
            </a:pPr>
            <a:r>
              <a:rPr lang="en-US">
                <a:solidFill>
                  <a:srgbClr val="FFFF00"/>
                </a:solidFill>
              </a:rPr>
              <a:t>=</a:t>
            </a:r>
          </a:p>
        </p:txBody>
      </p:sp>
      <p:sp>
        <p:nvSpPr>
          <p:cNvPr id="36885" name="Text Box 21"/>
          <p:cNvSpPr txBox="1">
            <a:spLocks noChangeArrowheads="1"/>
          </p:cNvSpPr>
          <p:nvPr/>
        </p:nvSpPr>
        <p:spPr bwMode="auto">
          <a:xfrm>
            <a:off x="6959600" y="1917700"/>
            <a:ext cx="158750" cy="274638"/>
          </a:xfrm>
          <a:prstGeom prst="rect">
            <a:avLst/>
          </a:prstGeom>
          <a:solidFill>
            <a:schemeClr val="bg2"/>
          </a:solidFill>
          <a:ln w="9525">
            <a:noFill/>
            <a:miter lim="800000"/>
            <a:headEnd/>
            <a:tailEnd/>
          </a:ln>
          <a:effectLst/>
        </p:spPr>
        <p:txBody>
          <a:bodyPr lIns="0" tIns="0" rIns="0" bIns="0">
            <a:spAutoFit/>
          </a:bodyPr>
          <a:lstStyle/>
          <a:p>
            <a:pPr>
              <a:spcBef>
                <a:spcPct val="50000"/>
              </a:spcBef>
            </a:pPr>
            <a:r>
              <a:rPr lang="en-US">
                <a:solidFill>
                  <a:srgbClr val="FFFF00"/>
                </a:solidFill>
              </a:rPr>
              <a:t>=</a:t>
            </a:r>
          </a:p>
        </p:txBody>
      </p:sp>
      <p:sp>
        <p:nvSpPr>
          <p:cNvPr id="36886" name="Text Box 22"/>
          <p:cNvSpPr txBox="1">
            <a:spLocks noChangeArrowheads="1"/>
          </p:cNvSpPr>
          <p:nvPr/>
        </p:nvSpPr>
        <p:spPr bwMode="auto">
          <a:xfrm>
            <a:off x="6908800" y="1549400"/>
            <a:ext cx="158750" cy="274638"/>
          </a:xfrm>
          <a:prstGeom prst="rect">
            <a:avLst/>
          </a:prstGeom>
          <a:solidFill>
            <a:schemeClr val="bg2"/>
          </a:solidFill>
          <a:ln w="9525">
            <a:noFill/>
            <a:miter lim="800000"/>
            <a:headEnd/>
            <a:tailEnd/>
          </a:ln>
          <a:effectLst/>
        </p:spPr>
        <p:txBody>
          <a:bodyPr lIns="0" tIns="0" rIns="0" bIns="0">
            <a:spAutoFit/>
          </a:bodyPr>
          <a:lstStyle/>
          <a:p>
            <a:pPr>
              <a:spcBef>
                <a:spcPct val="50000"/>
              </a:spcBef>
            </a:pPr>
            <a:r>
              <a:rPr lang="en-US">
                <a:solidFill>
                  <a:srgbClr val="FFFF00"/>
                </a:solidFill>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9900" y="0"/>
            <a:ext cx="8226425" cy="598488"/>
          </a:xfrm>
        </p:spPr>
        <p:txBody>
          <a:bodyPr/>
          <a:lstStyle/>
          <a:p>
            <a:pPr algn="ctr" eaLnBrk="1" hangingPunct="1">
              <a:defRPr/>
            </a:pPr>
            <a:r>
              <a:rPr lang="en-US" b="1" dirty="0" smtClean="0">
                <a:solidFill>
                  <a:srgbClr val="FFFF00"/>
                </a:solidFill>
                <a:effectLst>
                  <a:outerShdw blurRad="38100" dist="38100" dir="2700000" algn="tl">
                    <a:srgbClr val="000000">
                      <a:alpha val="43137"/>
                    </a:srgbClr>
                  </a:outerShdw>
                </a:effectLst>
                <a:latin typeface="Comic Sans MS" pitchFamily="66" charset="0"/>
              </a:rPr>
              <a:t>Results  </a:t>
            </a:r>
            <a:r>
              <a:rPr lang="en-US" sz="2400" b="1" dirty="0" smtClean="0">
                <a:solidFill>
                  <a:srgbClr val="FFFF00"/>
                </a:solidFill>
                <a:effectLst>
                  <a:outerShdw blurRad="38100" dist="38100" dir="2700000" algn="tl">
                    <a:srgbClr val="000000">
                      <a:alpha val="43137"/>
                    </a:srgbClr>
                  </a:outerShdw>
                </a:effectLst>
                <a:latin typeface="Comic Sans MS" pitchFamily="66" charset="0"/>
              </a:rPr>
              <a:t>(2008, Dec – 2009, Mar)</a:t>
            </a:r>
            <a:endParaRPr lang="en-US" sz="2400" dirty="0">
              <a:solidFill>
                <a:srgbClr val="FFFF00"/>
              </a:solidFill>
              <a:effectLst>
                <a:outerShdw blurRad="38100" dist="38100" dir="2700000" algn="tl">
                  <a:srgbClr val="000000">
                    <a:alpha val="43137"/>
                  </a:srgbClr>
                </a:outerShdw>
              </a:effectLst>
              <a:latin typeface="Comic Sans MS" pitchFamily="66" charset="0"/>
            </a:endParaRPr>
          </a:p>
        </p:txBody>
      </p:sp>
      <p:sp>
        <p:nvSpPr>
          <p:cNvPr id="37893" name="Retângulo 6"/>
          <p:cNvSpPr>
            <a:spLocks noChangeArrowheads="1"/>
          </p:cNvSpPr>
          <p:nvPr/>
        </p:nvSpPr>
        <p:spPr bwMode="auto">
          <a:xfrm>
            <a:off x="3560763" y="3175000"/>
            <a:ext cx="5430837" cy="1477963"/>
          </a:xfrm>
          <a:prstGeom prst="rect">
            <a:avLst/>
          </a:prstGeom>
          <a:noFill/>
          <a:ln w="9525">
            <a:noFill/>
            <a:miter lim="800000"/>
            <a:headEnd/>
            <a:tailEnd/>
          </a:ln>
        </p:spPr>
        <p:txBody>
          <a:bodyPr>
            <a:spAutoFit/>
          </a:bodyPr>
          <a:lstStyle/>
          <a:p>
            <a:pPr algn="just">
              <a:spcBef>
                <a:spcPts val="1200"/>
              </a:spcBef>
            </a:pPr>
            <a:r>
              <a:rPr lang="en-US" sz="1600">
                <a:solidFill>
                  <a:srgbClr val="FFFF00"/>
                </a:solidFill>
              </a:rPr>
              <a:t>The Cariri mean zonal wind showed reversal to westward on Jan/24 and reached a value of – 53 m/s on Feb/20. </a:t>
            </a:r>
          </a:p>
          <a:p>
            <a:pPr algn="just">
              <a:spcBef>
                <a:spcPts val="1200"/>
              </a:spcBef>
            </a:pPr>
            <a:r>
              <a:rPr lang="en-US" sz="1600"/>
              <a:t>The diurnal tide amplitudes increased after wind reversals and the meridional component reached 75 m/s in early March.</a:t>
            </a:r>
          </a:p>
        </p:txBody>
      </p:sp>
      <p:sp>
        <p:nvSpPr>
          <p:cNvPr id="37894" name="Retângulo 9"/>
          <p:cNvSpPr>
            <a:spLocks noChangeArrowheads="1"/>
          </p:cNvSpPr>
          <p:nvPr/>
        </p:nvSpPr>
        <p:spPr bwMode="auto">
          <a:xfrm>
            <a:off x="3602038" y="2482850"/>
            <a:ext cx="5251450" cy="584200"/>
          </a:xfrm>
          <a:prstGeom prst="rect">
            <a:avLst/>
          </a:prstGeom>
          <a:noFill/>
          <a:ln w="9525">
            <a:noFill/>
            <a:miter lim="800000"/>
            <a:headEnd/>
            <a:tailEnd/>
          </a:ln>
        </p:spPr>
        <p:txBody>
          <a:bodyPr>
            <a:spAutoFit/>
          </a:bodyPr>
          <a:lstStyle/>
          <a:p>
            <a:pPr algn="just"/>
            <a:r>
              <a:rPr lang="en-US" sz="1600"/>
              <a:t>The NH stratospheric fields showed a major SSW during the period.</a:t>
            </a:r>
          </a:p>
        </p:txBody>
      </p:sp>
      <p:graphicFrame>
        <p:nvGraphicFramePr>
          <p:cNvPr id="37890" name="Object 2"/>
          <p:cNvGraphicFramePr>
            <a:graphicFrameLocks noChangeAspect="1"/>
          </p:cNvGraphicFramePr>
          <p:nvPr/>
        </p:nvGraphicFramePr>
        <p:xfrm>
          <a:off x="3570288" y="963613"/>
          <a:ext cx="2111375" cy="1343025"/>
        </p:xfrm>
        <a:graphic>
          <a:graphicData uri="http://schemas.openxmlformats.org/presentationml/2006/ole">
            <p:oleObj spid="_x0000_s37890" name="Equation" r:id="rId4" imgW="1562040" imgH="990360" progId="">
              <p:embed/>
            </p:oleObj>
          </a:graphicData>
        </a:graphic>
      </p:graphicFrame>
      <p:sp>
        <p:nvSpPr>
          <p:cNvPr id="37895" name="Retângulo 12"/>
          <p:cNvSpPr>
            <a:spLocks noChangeArrowheads="1"/>
          </p:cNvSpPr>
          <p:nvPr/>
        </p:nvSpPr>
        <p:spPr bwMode="auto">
          <a:xfrm>
            <a:off x="4622800" y="569913"/>
            <a:ext cx="2890838" cy="369887"/>
          </a:xfrm>
          <a:prstGeom prst="rect">
            <a:avLst/>
          </a:prstGeom>
          <a:solidFill>
            <a:schemeClr val="bg2"/>
          </a:solidFill>
          <a:ln w="9525">
            <a:noFill/>
            <a:miter lim="800000"/>
            <a:headEnd/>
            <a:tailEnd/>
          </a:ln>
        </p:spPr>
        <p:txBody>
          <a:bodyPr wrap="none">
            <a:spAutoFit/>
          </a:bodyPr>
          <a:lstStyle/>
          <a:p>
            <a:r>
              <a:rPr lang="en-US"/>
              <a:t>Cariri meteor temperature </a:t>
            </a:r>
          </a:p>
        </p:txBody>
      </p:sp>
      <p:graphicFrame>
        <p:nvGraphicFramePr>
          <p:cNvPr id="37891" name="Object 3"/>
          <p:cNvGraphicFramePr>
            <a:graphicFrameLocks noChangeAspect="1"/>
          </p:cNvGraphicFramePr>
          <p:nvPr/>
        </p:nvGraphicFramePr>
        <p:xfrm>
          <a:off x="6419850" y="990600"/>
          <a:ext cx="2111375" cy="1308100"/>
        </p:xfrm>
        <a:graphic>
          <a:graphicData uri="http://schemas.openxmlformats.org/presentationml/2006/ole">
            <p:oleObj spid="_x0000_s37891" name="Equation" r:id="rId5" imgW="1562040" imgH="965160" progId="">
              <p:embed/>
            </p:oleObj>
          </a:graphicData>
        </a:graphic>
      </p:graphicFrame>
      <p:sp>
        <p:nvSpPr>
          <p:cNvPr id="37896" name="Retângulo 18"/>
          <p:cNvSpPr>
            <a:spLocks noChangeArrowheads="1"/>
          </p:cNvSpPr>
          <p:nvPr/>
        </p:nvSpPr>
        <p:spPr bwMode="auto">
          <a:xfrm>
            <a:off x="3089275" y="5448300"/>
            <a:ext cx="5846763" cy="830263"/>
          </a:xfrm>
          <a:prstGeom prst="rect">
            <a:avLst/>
          </a:prstGeom>
          <a:noFill/>
          <a:ln w="9525">
            <a:noFill/>
            <a:miter lim="800000"/>
            <a:headEnd/>
            <a:tailEnd/>
          </a:ln>
        </p:spPr>
        <p:txBody>
          <a:bodyPr>
            <a:spAutoFit/>
          </a:bodyPr>
          <a:lstStyle/>
          <a:p>
            <a:pPr algn="just"/>
            <a:r>
              <a:rPr lang="en-US" sz="1600">
                <a:solidFill>
                  <a:srgbClr val="FFFF00"/>
                </a:solidFill>
              </a:rPr>
              <a:t>For time interval from January 23 to February 20, the scatter plot showed a good correlation between the temperatures, with Pearson correlation coefficient of </a:t>
            </a:r>
            <a:r>
              <a:rPr lang="en-US" sz="1600">
                <a:solidFill>
                  <a:srgbClr val="FFFF00"/>
                </a:solidFill>
                <a:sym typeface="Symbol" pitchFamily="18" charset="2"/>
              </a:rPr>
              <a:t></a:t>
            </a:r>
            <a:r>
              <a:rPr lang="en-US" sz="1600">
                <a:solidFill>
                  <a:srgbClr val="FFFF00"/>
                </a:solidFill>
              </a:rPr>
              <a:t>0.740.</a:t>
            </a:r>
          </a:p>
        </p:txBody>
      </p:sp>
      <p:pic>
        <p:nvPicPr>
          <p:cNvPr id="37897" name="Picture 2" descr="Fig42_5c"/>
          <p:cNvPicPr>
            <a:picLocks noChangeAspect="1" noChangeArrowheads="1"/>
          </p:cNvPicPr>
          <p:nvPr/>
        </p:nvPicPr>
        <p:blipFill>
          <a:blip r:embed="rId6"/>
          <a:srcRect/>
          <a:stretch>
            <a:fillRect/>
          </a:stretch>
        </p:blipFill>
        <p:spPr bwMode="auto">
          <a:xfrm>
            <a:off x="26988" y="692150"/>
            <a:ext cx="3370262" cy="4114800"/>
          </a:xfrm>
          <a:prstGeom prst="rect">
            <a:avLst/>
          </a:prstGeom>
          <a:solidFill>
            <a:schemeClr val="tx1"/>
          </a:solidFill>
          <a:ln w="9525">
            <a:noFill/>
            <a:miter lim="800000"/>
            <a:headEnd/>
            <a:tailEnd/>
          </a:ln>
        </p:spPr>
      </p:pic>
      <p:sp>
        <p:nvSpPr>
          <p:cNvPr id="18" name="Retângulo 17"/>
          <p:cNvSpPr/>
          <p:nvPr/>
        </p:nvSpPr>
        <p:spPr>
          <a:xfrm>
            <a:off x="1330325" y="1122363"/>
            <a:ext cx="955675" cy="3255962"/>
          </a:xfrm>
          <a:prstGeom prst="rect">
            <a:avLst/>
          </a:prstGeom>
          <a:solidFill>
            <a:srgbClr val="FFFF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Seta para a direita 22"/>
          <p:cNvSpPr/>
          <p:nvPr/>
        </p:nvSpPr>
        <p:spPr>
          <a:xfrm>
            <a:off x="3144838" y="2479675"/>
            <a:ext cx="415925" cy="277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Seta para a direita 23"/>
          <p:cNvSpPr/>
          <p:nvPr/>
        </p:nvSpPr>
        <p:spPr>
          <a:xfrm>
            <a:off x="3159125" y="3297238"/>
            <a:ext cx="415925" cy="277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Seta para a direita 24"/>
          <p:cNvSpPr/>
          <p:nvPr/>
        </p:nvSpPr>
        <p:spPr>
          <a:xfrm>
            <a:off x="3173413" y="4017963"/>
            <a:ext cx="414337" cy="276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7902" name="Picture 3" descr="C:\Lima\Pesquisa\Eventos\COSPAR_india\Figuras\Fig42_5b.eps"/>
          <p:cNvPicPr>
            <a:picLocks noChangeAspect="1" noChangeArrowheads="1"/>
          </p:cNvPicPr>
          <p:nvPr/>
        </p:nvPicPr>
        <p:blipFill>
          <a:blip r:embed="rId7"/>
          <a:srcRect/>
          <a:stretch>
            <a:fillRect/>
          </a:stretch>
        </p:blipFill>
        <p:spPr bwMode="auto">
          <a:xfrm>
            <a:off x="762000" y="4849813"/>
            <a:ext cx="1966913" cy="1966912"/>
          </a:xfrm>
          <a:prstGeom prst="rect">
            <a:avLst/>
          </a:prstGeom>
          <a:solidFill>
            <a:schemeClr val="tx1"/>
          </a:solidFill>
          <a:ln w="9525">
            <a:noFill/>
            <a:miter lim="800000"/>
            <a:headEnd/>
            <a:tailEnd/>
          </a:ln>
        </p:spPr>
      </p:pic>
      <p:sp>
        <p:nvSpPr>
          <p:cNvPr id="37904" name="Line 16"/>
          <p:cNvSpPr>
            <a:spLocks noChangeShapeType="1"/>
          </p:cNvSpPr>
          <p:nvPr/>
        </p:nvSpPr>
        <p:spPr bwMode="auto">
          <a:xfrm>
            <a:off x="565150" y="3106738"/>
            <a:ext cx="2500313" cy="0"/>
          </a:xfrm>
          <a:prstGeom prst="line">
            <a:avLst/>
          </a:prstGeom>
          <a:noFill/>
          <a:ln w="9525">
            <a:solidFill>
              <a:srgbClr val="0000FF"/>
            </a:solidFill>
            <a:round/>
            <a:headEnd/>
            <a:tailEnd/>
          </a:ln>
          <a:effectLst/>
        </p:spPr>
        <p:txBody>
          <a:bodyPr/>
          <a:lstStyle/>
          <a:p>
            <a:endParaRPr lang="en-US"/>
          </a:p>
        </p:txBody>
      </p:sp>
      <p:sp>
        <p:nvSpPr>
          <p:cNvPr id="37905" name="Text Box 17"/>
          <p:cNvSpPr txBox="1">
            <a:spLocks noChangeArrowheads="1"/>
          </p:cNvSpPr>
          <p:nvPr/>
        </p:nvSpPr>
        <p:spPr bwMode="auto">
          <a:xfrm>
            <a:off x="4076700" y="1651000"/>
            <a:ext cx="158750" cy="274638"/>
          </a:xfrm>
          <a:prstGeom prst="rect">
            <a:avLst/>
          </a:prstGeom>
          <a:solidFill>
            <a:schemeClr val="bg2"/>
          </a:solidFill>
          <a:ln w="9525">
            <a:noFill/>
            <a:miter lim="800000"/>
            <a:headEnd/>
            <a:tailEnd/>
          </a:ln>
          <a:effectLst/>
        </p:spPr>
        <p:txBody>
          <a:bodyPr lIns="0" tIns="0" rIns="0" bIns="0">
            <a:spAutoFit/>
          </a:bodyPr>
          <a:lstStyle/>
          <a:p>
            <a:pPr>
              <a:spcBef>
                <a:spcPct val="50000"/>
              </a:spcBef>
            </a:pPr>
            <a:r>
              <a:rPr lang="en-US">
                <a:solidFill>
                  <a:srgbClr val="FFFF00"/>
                </a:solidFill>
              </a:rPr>
              <a:t>=</a:t>
            </a:r>
          </a:p>
        </p:txBody>
      </p:sp>
      <p:sp>
        <p:nvSpPr>
          <p:cNvPr id="37906" name="Text Box 18"/>
          <p:cNvSpPr txBox="1">
            <a:spLocks noChangeArrowheads="1"/>
          </p:cNvSpPr>
          <p:nvPr/>
        </p:nvSpPr>
        <p:spPr bwMode="auto">
          <a:xfrm>
            <a:off x="4089400" y="1993900"/>
            <a:ext cx="158750" cy="274638"/>
          </a:xfrm>
          <a:prstGeom prst="rect">
            <a:avLst/>
          </a:prstGeom>
          <a:solidFill>
            <a:schemeClr val="bg2"/>
          </a:solidFill>
          <a:ln w="9525">
            <a:noFill/>
            <a:miter lim="800000"/>
            <a:headEnd/>
            <a:tailEnd/>
          </a:ln>
          <a:effectLst/>
        </p:spPr>
        <p:txBody>
          <a:bodyPr lIns="0" tIns="0" rIns="0" bIns="0">
            <a:spAutoFit/>
          </a:bodyPr>
          <a:lstStyle/>
          <a:p>
            <a:pPr>
              <a:spcBef>
                <a:spcPct val="50000"/>
              </a:spcBef>
            </a:pPr>
            <a:r>
              <a:rPr lang="en-US">
                <a:solidFill>
                  <a:srgbClr val="FFFF00"/>
                </a:solidFill>
              </a:rPr>
              <a:t>=</a:t>
            </a:r>
          </a:p>
        </p:txBody>
      </p:sp>
      <p:sp>
        <p:nvSpPr>
          <p:cNvPr id="37907" name="Text Box 19"/>
          <p:cNvSpPr txBox="1">
            <a:spLocks noChangeArrowheads="1"/>
          </p:cNvSpPr>
          <p:nvPr/>
        </p:nvSpPr>
        <p:spPr bwMode="auto">
          <a:xfrm>
            <a:off x="6934200" y="1651000"/>
            <a:ext cx="158750" cy="274638"/>
          </a:xfrm>
          <a:prstGeom prst="rect">
            <a:avLst/>
          </a:prstGeom>
          <a:solidFill>
            <a:schemeClr val="bg2"/>
          </a:solidFill>
          <a:ln w="9525">
            <a:noFill/>
            <a:miter lim="800000"/>
            <a:headEnd/>
            <a:tailEnd/>
          </a:ln>
          <a:effectLst/>
        </p:spPr>
        <p:txBody>
          <a:bodyPr lIns="0" tIns="0" rIns="0" bIns="0">
            <a:spAutoFit/>
          </a:bodyPr>
          <a:lstStyle/>
          <a:p>
            <a:pPr>
              <a:spcBef>
                <a:spcPct val="50000"/>
              </a:spcBef>
            </a:pPr>
            <a:r>
              <a:rPr lang="en-US">
                <a:solidFill>
                  <a:srgbClr val="FFFF00"/>
                </a:solidFill>
              </a:rPr>
              <a:t>=</a:t>
            </a:r>
          </a:p>
        </p:txBody>
      </p:sp>
      <p:sp>
        <p:nvSpPr>
          <p:cNvPr id="37908" name="Text Box 20"/>
          <p:cNvSpPr txBox="1">
            <a:spLocks noChangeArrowheads="1"/>
          </p:cNvSpPr>
          <p:nvPr/>
        </p:nvSpPr>
        <p:spPr bwMode="auto">
          <a:xfrm>
            <a:off x="6934200" y="1981200"/>
            <a:ext cx="158750" cy="274638"/>
          </a:xfrm>
          <a:prstGeom prst="rect">
            <a:avLst/>
          </a:prstGeom>
          <a:solidFill>
            <a:schemeClr val="bg2"/>
          </a:solidFill>
          <a:ln w="9525">
            <a:noFill/>
            <a:miter lim="800000"/>
            <a:headEnd/>
            <a:tailEnd/>
          </a:ln>
          <a:effectLst/>
        </p:spPr>
        <p:txBody>
          <a:bodyPr lIns="0" tIns="0" rIns="0" bIns="0">
            <a:spAutoFit/>
          </a:bodyPr>
          <a:lstStyle/>
          <a:p>
            <a:pPr>
              <a:spcBef>
                <a:spcPct val="50000"/>
              </a:spcBef>
            </a:pPr>
            <a:r>
              <a:rPr lang="en-US">
                <a:solidFill>
                  <a:srgbClr val="FFFF00"/>
                </a:solidFill>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5613" y="207963"/>
            <a:ext cx="8226425" cy="614362"/>
          </a:xfrm>
        </p:spPr>
        <p:txBody>
          <a:bodyPr/>
          <a:lstStyle/>
          <a:p>
            <a:pPr algn="ctr" eaLnBrk="1" hangingPunct="1">
              <a:defRPr/>
            </a:pPr>
            <a:r>
              <a:rPr lang="en-US" b="1" dirty="0" smtClean="0">
                <a:solidFill>
                  <a:srgbClr val="FFFF00"/>
                </a:solidFill>
                <a:effectLst>
                  <a:outerShdw blurRad="38100" dist="38100" dir="2700000" algn="tl">
                    <a:srgbClr val="000000">
                      <a:alpha val="43137"/>
                    </a:srgbClr>
                  </a:outerShdw>
                </a:effectLst>
                <a:latin typeface="Comic Sans MS" pitchFamily="66" charset="0"/>
              </a:rPr>
              <a:t>Summary</a:t>
            </a:r>
            <a:endParaRPr lang="en-US" b="1" dirty="0">
              <a:solidFill>
                <a:srgbClr val="FFFF00"/>
              </a:solidFill>
              <a:effectLst>
                <a:outerShdw blurRad="38100" dist="38100" dir="2700000" algn="tl">
                  <a:srgbClr val="000000">
                    <a:alpha val="43137"/>
                  </a:srgbClr>
                </a:outerShdw>
              </a:effectLst>
              <a:latin typeface="Comic Sans MS" pitchFamily="66" charset="0"/>
            </a:endParaRPr>
          </a:p>
        </p:txBody>
      </p:sp>
      <p:sp>
        <p:nvSpPr>
          <p:cNvPr id="45058" name="Espaço Reservado para Conteúdo 2"/>
          <p:cNvSpPr>
            <a:spLocks noGrp="1"/>
          </p:cNvSpPr>
          <p:nvPr>
            <p:ph idx="1"/>
          </p:nvPr>
        </p:nvSpPr>
        <p:spPr>
          <a:xfrm>
            <a:off x="428625" y="852488"/>
            <a:ext cx="8369300" cy="5451475"/>
          </a:xfrm>
        </p:spPr>
        <p:txBody>
          <a:bodyPr/>
          <a:lstStyle/>
          <a:p>
            <a:pPr eaLnBrk="1" hangingPunct="1">
              <a:spcBef>
                <a:spcPts val="1800"/>
              </a:spcBef>
            </a:pPr>
            <a:r>
              <a:rPr lang="en-US" sz="1800" smtClean="0"/>
              <a:t>From the five SH austral summer intervals investigated it was possible to verify that the dynamics in the SH equatorial MLT showed distinct behavior during January-February 2006, February 2008 and 2009, when major SSW events were observed in the NH high latitude stratosphere. </a:t>
            </a:r>
          </a:p>
          <a:p>
            <a:pPr eaLnBrk="1" hangingPunct="1">
              <a:spcBef>
                <a:spcPts val="1800"/>
              </a:spcBef>
            </a:pPr>
            <a:r>
              <a:rPr lang="en-US" sz="1800" smtClean="0"/>
              <a:t>On these occasions, the behavior of the Cariri meteor temperature suggests a coupling with the arctic major SSW events.</a:t>
            </a:r>
          </a:p>
          <a:p>
            <a:pPr eaLnBrk="1" hangingPunct="1">
              <a:spcBef>
                <a:spcPts val="1800"/>
              </a:spcBef>
            </a:pPr>
            <a:r>
              <a:rPr lang="en-US" sz="1800" smtClean="0"/>
              <a:t>During years with major SSW events, negative correlations were observed between the Cariri meteor radar temperature and arctic stratospheric polar temperature, while on minor SSW  events the correlations were weak and positive. </a:t>
            </a:r>
          </a:p>
          <a:p>
            <a:pPr eaLnBrk="1" hangingPunct="1">
              <a:spcBef>
                <a:spcPts val="1800"/>
              </a:spcBef>
            </a:pPr>
            <a:r>
              <a:rPr lang="en-US" sz="1800" smtClean="0"/>
              <a:t>The diurnal tide also has exhibited an anomalous behavior, in which the amplitudes for meridional component were stronger after the major SSW events. </a:t>
            </a:r>
          </a:p>
          <a:p>
            <a:pPr eaLnBrk="1" hangingPunct="1">
              <a:spcBef>
                <a:spcPts val="1800"/>
              </a:spcBef>
            </a:pPr>
            <a:r>
              <a:rPr lang="en-US" sz="1800" smtClean="0"/>
              <a:t>Here, the behavior of the Cariri meteor radar temperatures during major SSW events have been interpreted as being due to tidal variability triggered by overall enhancement and amplified wave activity.</a:t>
            </a:r>
          </a:p>
        </p:txBody>
      </p:sp>
      <p:sp>
        <p:nvSpPr>
          <p:cNvPr id="5" name="Retângulo 4"/>
          <p:cNvSpPr/>
          <p:nvPr/>
        </p:nvSpPr>
        <p:spPr>
          <a:xfrm>
            <a:off x="1302331" y="6442364"/>
            <a:ext cx="7093528" cy="343293"/>
          </a:xfrm>
          <a:prstGeom prst="rect">
            <a:avLst/>
          </a:prstGeom>
        </p:spPr>
        <p:txBody>
          <a:bodyPr>
            <a:spAutoFit/>
            <a:scene3d>
              <a:camera prst="orthographicFront"/>
              <a:lightRig rig="threePt" dir="t"/>
            </a:scene3d>
            <a:sp3d extrusionH="57150" contourW="12700">
              <a:bevelT w="69850" h="38100" prst="cross"/>
              <a:bevelB w="69850" h="38100" prst="cross"/>
              <a:extrusionClr>
                <a:schemeClr val="tx1"/>
              </a:extrusionClr>
              <a:contourClr>
                <a:schemeClr val="bg1"/>
              </a:contourClr>
            </a:sp3d>
          </a:bodyPr>
          <a:lstStyle/>
          <a:p>
            <a:pPr algn="ctr">
              <a:defRPr/>
            </a:pPr>
            <a:r>
              <a:rPr lang="en-US" sz="1600" b="1" cap="small" dirty="0">
                <a:ln>
                  <a:solidFill>
                    <a:schemeClr val="bg2">
                      <a:alpha val="46000"/>
                    </a:schemeClr>
                  </a:solidFill>
                </a:ln>
                <a:solidFill>
                  <a:srgbClr val="5D9BFF"/>
                </a:solidFill>
                <a:effectLst>
                  <a:innerShdw blurRad="63500" dist="50800" dir="13500000">
                    <a:schemeClr val="tx1">
                      <a:alpha val="50000"/>
                    </a:schemeClr>
                  </a:innerShdw>
                </a:effectLst>
              </a:rPr>
              <a:t> 39th  COSPAR Scientific Assembly  (14 - 22 July 2012), Mysore, India</a:t>
            </a:r>
            <a:endParaRPr lang="en-US" sz="1600" b="1" cap="small" dirty="0">
              <a:ln>
                <a:solidFill>
                  <a:schemeClr val="bg2">
                    <a:alpha val="46000"/>
                  </a:schemeClr>
                </a:solidFill>
              </a:ln>
              <a:solidFill>
                <a:srgbClr val="5D9BFF"/>
              </a:solidFill>
              <a:effectLst>
                <a:innerShdw blurRad="63500" dist="50800" dir="13500000">
                  <a:schemeClr val="tx1">
                    <a:alpha val="50000"/>
                  </a:schemeClr>
                </a:inn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762000" y="2582863"/>
            <a:ext cx="7786688" cy="1554162"/>
          </a:xfrm>
          <a:prstGeom prst="rect">
            <a:avLst/>
          </a:prstGeom>
          <a:noFill/>
          <a:ln w="9525">
            <a:noFill/>
            <a:miter lim="800000"/>
            <a:headEnd/>
            <a:tailEnd/>
          </a:ln>
          <a:effectLst/>
        </p:spPr>
        <p:txBody>
          <a:bodyPr lIns="0" tIns="0" rIns="0" bIns="76176" anchor="ctr">
            <a:spAutoFit/>
          </a:bodyPr>
          <a:lstStyle/>
          <a:p>
            <a:pPr algn="ctr">
              <a:defRPr/>
            </a:pPr>
            <a:r>
              <a:rPr lang="en-US" sz="2400" b="1" dirty="0">
                <a:solidFill>
                  <a:srgbClr val="FFFF00"/>
                </a:solidFill>
                <a:latin typeface="+mj-lt"/>
                <a:ea typeface="Times New Roman" pitchFamily="18" charset="0"/>
                <a:cs typeface="Arial" pitchFamily="34" charset="0"/>
              </a:rPr>
              <a:t>Acknowledgements</a:t>
            </a:r>
          </a:p>
          <a:p>
            <a:pPr algn="ctr">
              <a:defRPr/>
            </a:pPr>
            <a:endParaRPr lang="pt-BR" sz="2400" b="1" dirty="0">
              <a:solidFill>
                <a:srgbClr val="FFFF00"/>
              </a:solidFill>
              <a:latin typeface="+mj-lt"/>
              <a:ea typeface="Times New Roman" pitchFamily="18" charset="0"/>
              <a:cs typeface="Arial" pitchFamily="34" charset="0"/>
            </a:endParaRPr>
          </a:p>
          <a:p>
            <a:pPr eaLnBrk="0" hangingPunct="0">
              <a:defRPr/>
            </a:pPr>
            <a:r>
              <a:rPr lang="en-US" sz="2400" dirty="0">
                <a:latin typeface="+mj-lt"/>
                <a:ea typeface="Calibri" pitchFamily="34" charset="0"/>
                <a:cs typeface="Times New Roman" pitchFamily="18" charset="0"/>
              </a:rPr>
              <a:t>The authors gratefully acknowledge the financial assistance provided by the </a:t>
            </a:r>
            <a:r>
              <a:rPr lang="en-US" sz="2400" dirty="0" err="1">
                <a:latin typeface="+mj-lt"/>
                <a:ea typeface="Calibri" pitchFamily="34" charset="0"/>
                <a:cs typeface="Times New Roman" pitchFamily="18" charset="0"/>
              </a:rPr>
              <a:t>CNPq</a:t>
            </a:r>
            <a:r>
              <a:rPr lang="en-US" sz="2400" dirty="0">
                <a:latin typeface="+mj-lt"/>
                <a:ea typeface="Calibri" pitchFamily="34" charset="0"/>
                <a:cs typeface="Times New Roman" pitchFamily="18" charset="0"/>
              </a:rPr>
              <a:t> and PROPESQ/UEPB .</a:t>
            </a:r>
            <a:r>
              <a:rPr lang="en-US" sz="2400" dirty="0">
                <a:latin typeface="+mj-lt"/>
                <a:cs typeface="Arial" pitchFamily="34" charset="0"/>
              </a:rPr>
              <a:t> </a:t>
            </a:r>
          </a:p>
        </p:txBody>
      </p:sp>
      <p:sp>
        <p:nvSpPr>
          <p:cNvPr id="4" name="Retângulo 3"/>
          <p:cNvSpPr/>
          <p:nvPr/>
        </p:nvSpPr>
        <p:spPr>
          <a:xfrm>
            <a:off x="1302331" y="6442364"/>
            <a:ext cx="7093528" cy="343293"/>
          </a:xfrm>
          <a:prstGeom prst="rect">
            <a:avLst/>
          </a:prstGeom>
        </p:spPr>
        <p:txBody>
          <a:bodyPr>
            <a:spAutoFit/>
            <a:scene3d>
              <a:camera prst="orthographicFront"/>
              <a:lightRig rig="threePt" dir="t"/>
            </a:scene3d>
            <a:sp3d extrusionH="57150" contourW="12700">
              <a:bevelT w="69850" h="38100" prst="cross"/>
              <a:bevelB w="69850" h="38100" prst="cross"/>
              <a:extrusionClr>
                <a:schemeClr val="tx1"/>
              </a:extrusionClr>
              <a:contourClr>
                <a:schemeClr val="bg1"/>
              </a:contourClr>
            </a:sp3d>
          </a:bodyPr>
          <a:lstStyle/>
          <a:p>
            <a:pPr algn="ctr">
              <a:defRPr/>
            </a:pPr>
            <a:r>
              <a:rPr lang="en-US" sz="1600" b="1" cap="small" dirty="0">
                <a:ln>
                  <a:solidFill>
                    <a:schemeClr val="bg2">
                      <a:alpha val="46000"/>
                    </a:schemeClr>
                  </a:solidFill>
                </a:ln>
                <a:solidFill>
                  <a:srgbClr val="5D9BFF"/>
                </a:solidFill>
                <a:effectLst>
                  <a:innerShdw blurRad="63500" dist="50800" dir="13500000">
                    <a:schemeClr val="tx1">
                      <a:alpha val="50000"/>
                    </a:schemeClr>
                  </a:innerShdw>
                </a:effectLst>
              </a:rPr>
              <a:t> 39th  COSPAR Scientific Assembly  (14 - 22 July 2012), Mysore, India</a:t>
            </a:r>
            <a:endParaRPr lang="en-US" sz="1600" b="1" cap="small" dirty="0">
              <a:ln>
                <a:solidFill>
                  <a:schemeClr val="bg2">
                    <a:alpha val="46000"/>
                  </a:schemeClr>
                </a:solidFill>
              </a:ln>
              <a:solidFill>
                <a:srgbClr val="5D9BFF"/>
              </a:solidFill>
              <a:effectLst>
                <a:innerShdw blurRad="63500" dist="50800" dir="13500000">
                  <a:schemeClr val="tx1">
                    <a:alpha val="50000"/>
                  </a:schemeClr>
                </a:inn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622425" y="277813"/>
            <a:ext cx="6316663" cy="668337"/>
          </a:xfrm>
        </p:spPr>
        <p:txBody>
          <a:bodyPr/>
          <a:lstStyle/>
          <a:p>
            <a:pPr algn="ctr">
              <a:defRPr/>
            </a:pPr>
            <a:r>
              <a:rPr lang="pt-BR" b="1" dirty="0" err="1" smtClean="0">
                <a:solidFill>
                  <a:srgbClr val="FFFF00"/>
                </a:solidFill>
                <a:effectLst>
                  <a:outerShdw blurRad="38100" dist="38100" dir="2700000" algn="tl">
                    <a:srgbClr val="000000">
                      <a:alpha val="43137"/>
                    </a:srgbClr>
                  </a:outerShdw>
                </a:effectLst>
                <a:latin typeface="Comic Sans MS" pitchFamily="66" charset="0"/>
              </a:rPr>
              <a:t>Introduction</a:t>
            </a:r>
            <a:endParaRPr lang="en-US" b="1" dirty="0">
              <a:solidFill>
                <a:srgbClr val="FFFF00"/>
              </a:solidFill>
              <a:effectLst>
                <a:outerShdw blurRad="38100" dist="38100" dir="2700000" algn="tl">
                  <a:srgbClr val="000000">
                    <a:alpha val="43137"/>
                  </a:srgbClr>
                </a:outerShdw>
              </a:effectLst>
              <a:latin typeface="Comic Sans MS" pitchFamily="66" charset="0"/>
            </a:endParaRPr>
          </a:p>
        </p:txBody>
      </p:sp>
      <p:sp>
        <p:nvSpPr>
          <p:cNvPr id="27650" name="Rectangle 3"/>
          <p:cNvSpPr>
            <a:spLocks noGrp="1" noChangeArrowheads="1"/>
          </p:cNvSpPr>
          <p:nvPr>
            <p:ph type="body" idx="1"/>
          </p:nvPr>
        </p:nvSpPr>
        <p:spPr>
          <a:xfrm>
            <a:off x="290513" y="1385888"/>
            <a:ext cx="8535987" cy="4724400"/>
          </a:xfrm>
        </p:spPr>
        <p:txBody>
          <a:bodyPr/>
          <a:lstStyle/>
          <a:p>
            <a:pPr algn="just">
              <a:spcBef>
                <a:spcPts val="1800"/>
              </a:spcBef>
            </a:pPr>
            <a:r>
              <a:rPr lang="en-US" sz="2000" smtClean="0"/>
              <a:t>Possible links between SSW events and variations on the MLT tropical dynamic and temperature regime have been reported recently. </a:t>
            </a:r>
          </a:p>
          <a:p>
            <a:pPr algn="just">
              <a:spcBef>
                <a:spcPts val="1800"/>
              </a:spcBef>
            </a:pPr>
            <a:r>
              <a:rPr lang="en-US" sz="2000" smtClean="0"/>
              <a:t>Shepherd et al. (2007) observed that mesospheric cooling and stratospheric warming, in the tropical regions are correlated with stratospheric warming events at middle and high latitudes. </a:t>
            </a:r>
          </a:p>
          <a:p>
            <a:pPr algn="just">
              <a:spcBef>
                <a:spcPts val="1800"/>
              </a:spcBef>
            </a:pPr>
            <a:r>
              <a:rPr lang="en-US" sz="2000" smtClean="0"/>
              <a:t>A link between the MLT winds at 8.7</a:t>
            </a:r>
            <a:r>
              <a:rPr lang="en-US" sz="2000" smtClean="0">
                <a:sym typeface="Symbol" pitchFamily="18" charset="2"/>
              </a:rPr>
              <a:t></a:t>
            </a:r>
            <a:r>
              <a:rPr lang="en-US" sz="2000" smtClean="0"/>
              <a:t>N and major SSW events has been showed by Sathishkumar et al. (2009), in which the response of MLT dynamics to different SSW events has been attributed to variability of gravity waves. </a:t>
            </a:r>
          </a:p>
          <a:p>
            <a:pPr algn="just">
              <a:spcBef>
                <a:spcPts val="1800"/>
              </a:spcBef>
            </a:pPr>
            <a:r>
              <a:rPr lang="en-US" sz="2000" smtClean="0"/>
              <a:t>Lima et al. (2012) have analyzed the tides, 2-day wave and local mean zonal wind variability in the equatorial MLT region during three austral summers and found that upper mesospheric dynamics at 7</a:t>
            </a:r>
            <a:r>
              <a:rPr lang="en-US" sz="2000" smtClean="0">
                <a:sym typeface="Symbol" pitchFamily="18" charset="2"/>
              </a:rPr>
              <a:t></a:t>
            </a:r>
            <a:r>
              <a:rPr lang="en-US" sz="2000" smtClean="0"/>
              <a:t>S has been affected when a major SSW event has occurred. </a:t>
            </a:r>
          </a:p>
        </p:txBody>
      </p:sp>
      <p:sp>
        <p:nvSpPr>
          <p:cNvPr id="5" name="Retângulo 4"/>
          <p:cNvSpPr/>
          <p:nvPr/>
        </p:nvSpPr>
        <p:spPr>
          <a:xfrm>
            <a:off x="1302331" y="6442364"/>
            <a:ext cx="7093528" cy="343293"/>
          </a:xfrm>
          <a:prstGeom prst="rect">
            <a:avLst/>
          </a:prstGeom>
        </p:spPr>
        <p:txBody>
          <a:bodyPr>
            <a:spAutoFit/>
            <a:scene3d>
              <a:camera prst="orthographicFront"/>
              <a:lightRig rig="threePt" dir="t"/>
            </a:scene3d>
            <a:sp3d extrusionH="57150" contourW="12700">
              <a:bevelT w="69850" h="38100" prst="cross"/>
              <a:bevelB w="69850" h="38100" prst="cross"/>
              <a:extrusionClr>
                <a:schemeClr val="tx1"/>
              </a:extrusionClr>
              <a:contourClr>
                <a:schemeClr val="bg1"/>
              </a:contourClr>
            </a:sp3d>
          </a:bodyPr>
          <a:lstStyle/>
          <a:p>
            <a:pPr algn="ctr">
              <a:defRPr/>
            </a:pPr>
            <a:r>
              <a:rPr lang="en-US" sz="1600" b="1" cap="small" dirty="0">
                <a:ln>
                  <a:solidFill>
                    <a:schemeClr val="bg2">
                      <a:alpha val="46000"/>
                    </a:schemeClr>
                  </a:solidFill>
                </a:ln>
                <a:solidFill>
                  <a:srgbClr val="5D9BFF"/>
                </a:solidFill>
                <a:effectLst>
                  <a:innerShdw blurRad="63500" dist="50800" dir="13500000">
                    <a:schemeClr val="tx1">
                      <a:alpha val="50000"/>
                    </a:schemeClr>
                  </a:innerShdw>
                </a:effectLst>
              </a:rPr>
              <a:t> 39th  COSPAR Scientific Assembly  (14 - 22 July 2012), Mysore, India</a:t>
            </a:r>
            <a:endParaRPr lang="en-US" sz="1600" b="1" cap="small" dirty="0">
              <a:ln>
                <a:solidFill>
                  <a:schemeClr val="bg2">
                    <a:alpha val="46000"/>
                  </a:schemeClr>
                </a:solidFill>
              </a:ln>
              <a:solidFill>
                <a:srgbClr val="5D9BFF"/>
              </a:solidFill>
              <a:effectLst>
                <a:innerShdw blurRad="63500" dist="50800" dir="13500000">
                  <a:schemeClr val="tx1">
                    <a:alpha val="50000"/>
                  </a:schemeClr>
                </a:inn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58775" y="609600"/>
            <a:ext cx="8535988" cy="5556250"/>
          </a:xfrm>
          <a:prstGeom prst="rect">
            <a:avLst/>
          </a:prstGeom>
          <a:noFill/>
          <a:ln w="9525">
            <a:noFill/>
            <a:miter lim="800000"/>
            <a:headEnd/>
            <a:tailEnd/>
          </a:ln>
          <a:effectLst/>
        </p:spPr>
        <p:txBody>
          <a:bodyPr/>
          <a:lstStyle/>
          <a:p>
            <a:pPr marL="342900" indent="-342900" algn="ctr">
              <a:spcBef>
                <a:spcPct val="20000"/>
              </a:spcBef>
              <a:buClr>
                <a:schemeClr val="tx1"/>
              </a:buClr>
            </a:pPr>
            <a:r>
              <a:rPr lang="en-US" sz="2800" b="1">
                <a:solidFill>
                  <a:srgbClr val="FFFF00"/>
                </a:solidFill>
                <a:latin typeface="Comic Sans MS" pitchFamily="66" charset="0"/>
              </a:rPr>
              <a:t>Several techniques have been used to estimate the MLT temperatures from the ground</a:t>
            </a:r>
          </a:p>
          <a:p>
            <a:pPr marL="342900" indent="-342900" algn="ctr">
              <a:spcBef>
                <a:spcPct val="20000"/>
              </a:spcBef>
              <a:buClr>
                <a:schemeClr val="tx1"/>
              </a:buClr>
            </a:pPr>
            <a:endParaRPr lang="en-US" sz="2800" b="1">
              <a:solidFill>
                <a:srgbClr val="FFFF00"/>
              </a:solidFill>
            </a:endParaRPr>
          </a:p>
          <a:p>
            <a:pPr marL="742950" lvl="1" indent="-285750">
              <a:spcBef>
                <a:spcPts val="1800"/>
              </a:spcBef>
              <a:buClr>
                <a:schemeClr val="tx1"/>
              </a:buClr>
              <a:buFontTx/>
              <a:buChar char="•"/>
            </a:pPr>
            <a:r>
              <a:rPr lang="en-US" sz="2000"/>
              <a:t>Measurements of the Rotational Temperature of the hydroxyl airglow ( OH*) is the most used method, given the temperature at  around 87 km.</a:t>
            </a:r>
          </a:p>
          <a:p>
            <a:pPr marL="742950" lvl="1" indent="-285750">
              <a:spcBef>
                <a:spcPts val="1800"/>
              </a:spcBef>
              <a:buClr>
                <a:schemeClr val="tx1"/>
              </a:buClr>
              <a:buFontTx/>
              <a:buChar char="•"/>
            </a:pPr>
            <a:r>
              <a:rPr lang="en-US" sz="2000"/>
              <a:t>The molecular oxygen, O</a:t>
            </a:r>
            <a:r>
              <a:rPr lang="en-US" sz="2000" baseline="-25000"/>
              <a:t>2</a:t>
            </a:r>
            <a:r>
              <a:rPr lang="en-US" sz="2000"/>
              <a:t>b (0,1) band at 866 nm, is also suitable to derive its rotational temperature, which corresponds to a nominal height of 95 km. </a:t>
            </a:r>
          </a:p>
          <a:p>
            <a:pPr marL="742950" lvl="1" indent="-285750">
              <a:spcBef>
                <a:spcPts val="1800"/>
              </a:spcBef>
              <a:buClr>
                <a:schemeClr val="tx1"/>
              </a:buClr>
              <a:buFontTx/>
              <a:buChar char="•"/>
            </a:pPr>
            <a:r>
              <a:rPr lang="en-US" sz="2000"/>
              <a:t>The 80-105 km height profile of the temperature has been taken using sodium atom resonance scattering from Lidar technique.</a:t>
            </a:r>
          </a:p>
          <a:p>
            <a:pPr marL="742950" lvl="1" indent="-285750">
              <a:spcBef>
                <a:spcPts val="1800"/>
              </a:spcBef>
              <a:buClr>
                <a:schemeClr val="tx1"/>
              </a:buClr>
              <a:buFontTx/>
              <a:buChar char="•"/>
            </a:pPr>
            <a:r>
              <a:rPr lang="en-US" sz="2000"/>
              <a:t>Meteor trail ambipolar diffusion coefficient is dependent of the local atmospheric temperature and density, and has been also used to estimate the mesopause temperatures at ~90km.</a:t>
            </a:r>
          </a:p>
        </p:txBody>
      </p:sp>
      <p:sp>
        <p:nvSpPr>
          <p:cNvPr id="4" name="Retângulo 3"/>
          <p:cNvSpPr/>
          <p:nvPr/>
        </p:nvSpPr>
        <p:spPr>
          <a:xfrm>
            <a:off x="1302331" y="6442364"/>
            <a:ext cx="7093528" cy="343293"/>
          </a:xfrm>
          <a:prstGeom prst="rect">
            <a:avLst/>
          </a:prstGeom>
        </p:spPr>
        <p:txBody>
          <a:bodyPr>
            <a:spAutoFit/>
            <a:scene3d>
              <a:camera prst="orthographicFront"/>
              <a:lightRig rig="threePt" dir="t"/>
            </a:scene3d>
            <a:sp3d extrusionH="57150" contourW="12700">
              <a:bevelT w="69850" h="38100" prst="cross"/>
              <a:bevelB w="69850" h="38100" prst="cross"/>
              <a:extrusionClr>
                <a:schemeClr val="tx1"/>
              </a:extrusionClr>
              <a:contourClr>
                <a:schemeClr val="bg1"/>
              </a:contourClr>
            </a:sp3d>
          </a:bodyPr>
          <a:lstStyle/>
          <a:p>
            <a:pPr algn="ctr">
              <a:defRPr/>
            </a:pPr>
            <a:r>
              <a:rPr lang="en-US" sz="1600" b="1" cap="small" dirty="0">
                <a:ln>
                  <a:solidFill>
                    <a:schemeClr val="bg2">
                      <a:alpha val="46000"/>
                    </a:schemeClr>
                  </a:solidFill>
                </a:ln>
                <a:solidFill>
                  <a:srgbClr val="5D9BFF"/>
                </a:solidFill>
                <a:effectLst>
                  <a:innerShdw blurRad="63500" dist="50800" dir="13500000">
                    <a:schemeClr val="tx1">
                      <a:alpha val="50000"/>
                    </a:schemeClr>
                  </a:innerShdw>
                </a:effectLst>
              </a:rPr>
              <a:t> 39th  COSPAR Scientific Assembly  (14 - 22 July 2012), Mysore, India</a:t>
            </a:r>
            <a:endParaRPr lang="en-US" sz="1600" b="1" cap="small" dirty="0">
              <a:ln>
                <a:solidFill>
                  <a:schemeClr val="bg2">
                    <a:alpha val="46000"/>
                  </a:schemeClr>
                </a:solidFill>
              </a:ln>
              <a:solidFill>
                <a:srgbClr val="5D9BFF"/>
              </a:solidFill>
              <a:effectLst>
                <a:innerShdw blurRad="63500" dist="50800" dir="13500000">
                  <a:schemeClr val="tx1">
                    <a:alpha val="50000"/>
                  </a:schemeClr>
                </a:inn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4950" y="234950"/>
            <a:ext cx="8783638" cy="628650"/>
          </a:xfrm>
        </p:spPr>
        <p:txBody>
          <a:bodyPr/>
          <a:lstStyle/>
          <a:p>
            <a:pPr algn="ctr">
              <a:defRPr/>
            </a:pPr>
            <a:r>
              <a:rPr lang="pt-BR" b="1" dirty="0" err="1" smtClean="0">
                <a:solidFill>
                  <a:srgbClr val="FFFF00"/>
                </a:solidFill>
                <a:effectLst>
                  <a:outerShdw blurRad="38100" dist="38100" dir="2700000" algn="tl">
                    <a:srgbClr val="000000">
                      <a:alpha val="43137"/>
                    </a:srgbClr>
                  </a:outerShdw>
                </a:effectLst>
                <a:latin typeface="Comic Sans MS" pitchFamily="66" charset="0"/>
              </a:rPr>
              <a:t>Sudden</a:t>
            </a:r>
            <a:r>
              <a:rPr lang="pt-BR" b="1" dirty="0" smtClean="0">
                <a:solidFill>
                  <a:srgbClr val="FFFF00"/>
                </a:solidFill>
                <a:effectLst>
                  <a:outerShdw blurRad="38100" dist="38100" dir="2700000" algn="tl">
                    <a:srgbClr val="000000">
                      <a:alpha val="43137"/>
                    </a:srgbClr>
                  </a:outerShdw>
                </a:effectLst>
                <a:latin typeface="Comic Sans MS" pitchFamily="66" charset="0"/>
              </a:rPr>
              <a:t> </a:t>
            </a:r>
            <a:r>
              <a:rPr lang="pt-BR" b="1" dirty="0" err="1" smtClean="0">
                <a:solidFill>
                  <a:srgbClr val="FFFF00"/>
                </a:solidFill>
                <a:effectLst>
                  <a:outerShdw blurRad="38100" dist="38100" dir="2700000" algn="tl">
                    <a:srgbClr val="000000">
                      <a:alpha val="43137"/>
                    </a:srgbClr>
                  </a:outerShdw>
                </a:effectLst>
                <a:latin typeface="Comic Sans MS" pitchFamily="66" charset="0"/>
              </a:rPr>
              <a:t>Stratospheric</a:t>
            </a:r>
            <a:r>
              <a:rPr lang="pt-BR" b="1" dirty="0" smtClean="0">
                <a:solidFill>
                  <a:srgbClr val="FFFF00"/>
                </a:solidFill>
                <a:effectLst>
                  <a:outerShdw blurRad="38100" dist="38100" dir="2700000" algn="tl">
                    <a:srgbClr val="000000">
                      <a:alpha val="43137"/>
                    </a:srgbClr>
                  </a:outerShdw>
                </a:effectLst>
                <a:latin typeface="Comic Sans MS" pitchFamily="66" charset="0"/>
              </a:rPr>
              <a:t> </a:t>
            </a:r>
            <a:r>
              <a:rPr lang="pt-BR" b="1" dirty="0" err="1" smtClean="0">
                <a:solidFill>
                  <a:srgbClr val="FFFF00"/>
                </a:solidFill>
                <a:effectLst>
                  <a:outerShdw blurRad="38100" dist="38100" dir="2700000" algn="tl">
                    <a:srgbClr val="000000">
                      <a:alpha val="43137"/>
                    </a:srgbClr>
                  </a:outerShdw>
                </a:effectLst>
                <a:latin typeface="Comic Sans MS" pitchFamily="66" charset="0"/>
              </a:rPr>
              <a:t>Warming</a:t>
            </a:r>
            <a:r>
              <a:rPr lang="pt-BR" b="1" dirty="0" smtClean="0">
                <a:solidFill>
                  <a:srgbClr val="FFFF00"/>
                </a:solidFill>
                <a:effectLst>
                  <a:outerShdw blurRad="38100" dist="38100" dir="2700000" algn="tl">
                    <a:srgbClr val="000000">
                      <a:alpha val="43137"/>
                    </a:srgbClr>
                  </a:outerShdw>
                </a:effectLst>
                <a:latin typeface="Comic Sans MS" pitchFamily="66" charset="0"/>
              </a:rPr>
              <a:t> -SSW</a:t>
            </a:r>
            <a:endParaRPr lang="en-US" dirty="0"/>
          </a:p>
        </p:txBody>
      </p:sp>
      <p:sp>
        <p:nvSpPr>
          <p:cNvPr id="29698" name="Espaço Reservado para Conteúdo 2"/>
          <p:cNvSpPr>
            <a:spLocks noGrp="1"/>
          </p:cNvSpPr>
          <p:nvPr>
            <p:ph idx="1"/>
          </p:nvPr>
        </p:nvSpPr>
        <p:spPr>
          <a:xfrm>
            <a:off x="387350" y="1184275"/>
            <a:ext cx="8439150" cy="5160963"/>
          </a:xfrm>
        </p:spPr>
        <p:txBody>
          <a:bodyPr/>
          <a:lstStyle/>
          <a:p>
            <a:pPr>
              <a:spcBef>
                <a:spcPts val="1800"/>
              </a:spcBef>
            </a:pPr>
            <a:r>
              <a:rPr lang="en-US" sz="2000" smtClean="0"/>
              <a:t>The SSW events are characterized by a significant increase of the high latitude/polar temperature below the 10 hPa level, which occurs rapidly in just a few days. </a:t>
            </a:r>
          </a:p>
          <a:p>
            <a:pPr>
              <a:spcBef>
                <a:spcPts val="1800"/>
              </a:spcBef>
            </a:pPr>
            <a:r>
              <a:rPr lang="en-US" sz="2000" smtClean="0"/>
              <a:t>The formation of this sort of event has been attributed to the growth of upward propagating transient planetary waves and their interaction with the zonal mean flow (Matsuno, 1971).</a:t>
            </a:r>
          </a:p>
          <a:p>
            <a:pPr>
              <a:spcBef>
                <a:spcPts val="1800"/>
              </a:spcBef>
            </a:pPr>
            <a:r>
              <a:rPr lang="en-US" sz="2000" smtClean="0"/>
              <a:t>When the increase of the mean temperature occurs at any stratospheric level in the wintertime hemisphere and does not lead to a mean zonal wind reversal at the 10 hPa level, the SSW is classified as a minor warming. </a:t>
            </a:r>
          </a:p>
          <a:p>
            <a:pPr>
              <a:spcBef>
                <a:spcPts val="1800"/>
              </a:spcBef>
            </a:pPr>
            <a:r>
              <a:rPr lang="en-US" sz="2000" smtClean="0"/>
              <a:t>However, if the latitudinal mean temperature increase poleward from 60</a:t>
            </a:r>
            <a:r>
              <a:rPr lang="en-US" sz="2000" smtClean="0">
                <a:sym typeface="Symbol" pitchFamily="18" charset="2"/>
              </a:rPr>
              <a:t></a:t>
            </a:r>
            <a:r>
              <a:rPr lang="en-US" sz="2000" smtClean="0"/>
              <a:t> latitude (at 10 hPa or below) is accompanied by a wind reversal at 60</a:t>
            </a:r>
            <a:r>
              <a:rPr lang="en-US" sz="2000" smtClean="0">
                <a:sym typeface="Symbol" pitchFamily="18" charset="2"/>
              </a:rPr>
              <a:t></a:t>
            </a:r>
            <a:r>
              <a:rPr lang="en-US" sz="2000" smtClean="0"/>
              <a:t> and 10 hPa, the SSW is classified as a major warming (e.g., Schoeberl, 1978; Andrews et al., 1987).</a:t>
            </a:r>
          </a:p>
        </p:txBody>
      </p:sp>
      <p:sp>
        <p:nvSpPr>
          <p:cNvPr id="5" name="Retângulo 4"/>
          <p:cNvSpPr/>
          <p:nvPr/>
        </p:nvSpPr>
        <p:spPr>
          <a:xfrm>
            <a:off x="1302331" y="6442364"/>
            <a:ext cx="7093528" cy="343293"/>
          </a:xfrm>
          <a:prstGeom prst="rect">
            <a:avLst/>
          </a:prstGeom>
        </p:spPr>
        <p:txBody>
          <a:bodyPr>
            <a:spAutoFit/>
            <a:scene3d>
              <a:camera prst="orthographicFront"/>
              <a:lightRig rig="threePt" dir="t"/>
            </a:scene3d>
            <a:sp3d extrusionH="57150" contourW="12700">
              <a:bevelT w="69850" h="38100" prst="cross"/>
              <a:bevelB w="69850" h="38100" prst="cross"/>
              <a:extrusionClr>
                <a:schemeClr val="tx1"/>
              </a:extrusionClr>
              <a:contourClr>
                <a:schemeClr val="bg1"/>
              </a:contourClr>
            </a:sp3d>
          </a:bodyPr>
          <a:lstStyle/>
          <a:p>
            <a:pPr algn="ctr">
              <a:defRPr/>
            </a:pPr>
            <a:r>
              <a:rPr lang="en-US" sz="1600" b="1" cap="small" dirty="0">
                <a:ln>
                  <a:solidFill>
                    <a:schemeClr val="bg2">
                      <a:alpha val="46000"/>
                    </a:schemeClr>
                  </a:solidFill>
                </a:ln>
                <a:solidFill>
                  <a:srgbClr val="5D9BFF"/>
                </a:solidFill>
                <a:effectLst>
                  <a:innerShdw blurRad="63500" dist="50800" dir="13500000">
                    <a:schemeClr val="tx1">
                      <a:alpha val="50000"/>
                    </a:schemeClr>
                  </a:innerShdw>
                </a:effectLst>
              </a:rPr>
              <a:t> 39th  COSPAR Scientific Assembly  (14 - 22 July 2012), Mysore, India</a:t>
            </a:r>
            <a:endParaRPr lang="en-US" sz="1600" b="1" cap="small" dirty="0">
              <a:ln>
                <a:solidFill>
                  <a:schemeClr val="bg2">
                    <a:alpha val="46000"/>
                  </a:schemeClr>
                </a:solidFill>
              </a:ln>
              <a:solidFill>
                <a:srgbClr val="5D9BFF"/>
              </a:solidFill>
              <a:effectLst>
                <a:innerShdw blurRad="63500" dist="50800" dir="13500000">
                  <a:schemeClr val="tx1">
                    <a:alpha val="50000"/>
                  </a:schemeClr>
                </a:inn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body" idx="1"/>
          </p:nvPr>
        </p:nvSpPr>
        <p:spPr>
          <a:xfrm>
            <a:off x="3532188" y="852488"/>
            <a:ext cx="5514975" cy="5118100"/>
          </a:xfrm>
        </p:spPr>
        <p:txBody>
          <a:bodyPr/>
          <a:lstStyle/>
          <a:p>
            <a:pPr eaLnBrk="1" hangingPunct="1">
              <a:lnSpc>
                <a:spcPct val="80000"/>
              </a:lnSpc>
              <a:spcBef>
                <a:spcPct val="50000"/>
              </a:spcBef>
            </a:pPr>
            <a:r>
              <a:rPr lang="en-US" sz="1800" smtClean="0"/>
              <a:t>The temperature and winds used in this study have been collected from a “SKiYMET” </a:t>
            </a:r>
            <a:r>
              <a:rPr lang="en-US" altLang="ja-JP" sz="1800" smtClean="0">
                <a:ea typeface="ＭＳ Ｐゴシック" pitchFamily="34" charset="-128"/>
              </a:rPr>
              <a:t>all-sky VHF radar at São João do Cariri in northeast Brazil region (7</a:t>
            </a:r>
            <a:r>
              <a:rPr lang="en-US" altLang="ja-JP" sz="1800" smtClean="0">
                <a:ea typeface="ＭＳ Ｐゴシック" pitchFamily="34" charset="-128"/>
                <a:sym typeface="Symbol" pitchFamily="18" charset="2"/>
              </a:rPr>
              <a:t></a:t>
            </a:r>
            <a:r>
              <a:rPr lang="en-US" altLang="ja-JP" sz="1800" smtClean="0">
                <a:ea typeface="ＭＳ Ｐゴシック" pitchFamily="34" charset="-128"/>
              </a:rPr>
              <a:t> S, 36</a:t>
            </a:r>
            <a:r>
              <a:rPr lang="en-US" altLang="ja-JP" sz="1800" smtClean="0">
                <a:ea typeface="ＭＳ Ｐゴシック" pitchFamily="34" charset="-128"/>
                <a:sym typeface="Symbol" pitchFamily="18" charset="2"/>
              </a:rPr>
              <a:t></a:t>
            </a:r>
            <a:r>
              <a:rPr lang="en-US" altLang="ja-JP" sz="1800" smtClean="0">
                <a:ea typeface="ＭＳ Ｐゴシック" pitchFamily="34" charset="-128"/>
              </a:rPr>
              <a:t> W).</a:t>
            </a:r>
          </a:p>
          <a:p>
            <a:pPr eaLnBrk="1" hangingPunct="1">
              <a:lnSpc>
                <a:spcPct val="80000"/>
              </a:lnSpc>
              <a:spcBef>
                <a:spcPct val="50000"/>
              </a:spcBef>
            </a:pPr>
            <a:endParaRPr lang="en-US" altLang="ja-JP" sz="1800" smtClean="0">
              <a:ea typeface="ＭＳ Ｐゴシック" pitchFamily="34" charset="-128"/>
            </a:endParaRPr>
          </a:p>
          <a:p>
            <a:pPr eaLnBrk="1" hangingPunct="1">
              <a:lnSpc>
                <a:spcPct val="80000"/>
              </a:lnSpc>
              <a:spcBef>
                <a:spcPct val="50000"/>
              </a:spcBef>
            </a:pPr>
            <a:r>
              <a:rPr lang="en-US" sz="1800" smtClean="0"/>
              <a:t>The zonal and meridional wind components were estimated using radial velocity, which is determined from the Doppler shift of the returned signal. In this work, the zonal and meridional winds were obtained during the austral summers of 2004-2005, 2005-2006, 2006-2007, 2007-2008 and 2008-2009, in 1-hour time bins for atmospheric layer of 4 km thickness centered at 90 km</a:t>
            </a:r>
            <a:r>
              <a:rPr lang="en-US" altLang="ja-JP" sz="1800" smtClean="0">
                <a:ea typeface="ＭＳ Ｐゴシック" pitchFamily="34" charset="-128"/>
              </a:rPr>
              <a:t>.</a:t>
            </a:r>
          </a:p>
          <a:p>
            <a:pPr eaLnBrk="1" hangingPunct="1">
              <a:lnSpc>
                <a:spcPct val="80000"/>
              </a:lnSpc>
              <a:spcBef>
                <a:spcPct val="50000"/>
              </a:spcBef>
            </a:pPr>
            <a:endParaRPr lang="en-US" altLang="ja-JP" sz="1800" smtClean="0">
              <a:ea typeface="ＭＳ Ｐゴシック" pitchFamily="34" charset="-128"/>
            </a:endParaRPr>
          </a:p>
          <a:p>
            <a:pPr eaLnBrk="1" hangingPunct="1">
              <a:lnSpc>
                <a:spcPct val="80000"/>
              </a:lnSpc>
              <a:spcBef>
                <a:spcPct val="50000"/>
              </a:spcBef>
            </a:pPr>
            <a:r>
              <a:rPr lang="en-US" sz="1800" smtClean="0"/>
              <a:t>To examine the evolution of the SSW events, we have used the meteorological reanalysis data produced by the National Center for Environmental Prediction (NCEP)</a:t>
            </a:r>
            <a:endParaRPr lang="pt-BR" sz="1800" smtClean="0"/>
          </a:p>
        </p:txBody>
      </p:sp>
      <p:pic>
        <p:nvPicPr>
          <p:cNvPr id="30722" name="Picture 3" descr="fig3_1b"/>
          <p:cNvPicPr>
            <a:picLocks noChangeAspect="1" noChangeArrowheads="1"/>
          </p:cNvPicPr>
          <p:nvPr/>
        </p:nvPicPr>
        <p:blipFill>
          <a:blip r:embed="rId3"/>
          <a:srcRect t="3873"/>
          <a:stretch>
            <a:fillRect/>
          </a:stretch>
        </p:blipFill>
        <p:spPr bwMode="auto">
          <a:xfrm>
            <a:off x="26988" y="706438"/>
            <a:ext cx="3492500" cy="4032250"/>
          </a:xfrm>
          <a:prstGeom prst="rect">
            <a:avLst/>
          </a:prstGeom>
          <a:solidFill>
            <a:srgbClr val="3FCDFF"/>
          </a:solidFill>
          <a:ln w="9525">
            <a:noFill/>
            <a:miter lim="800000"/>
            <a:headEnd/>
            <a:tailEnd/>
          </a:ln>
        </p:spPr>
      </p:pic>
      <p:sp>
        <p:nvSpPr>
          <p:cNvPr id="6148" name="Rectangle 4"/>
          <p:cNvSpPr>
            <a:spLocks noGrp="1" noChangeArrowheads="1"/>
          </p:cNvSpPr>
          <p:nvPr>
            <p:ph type="title"/>
          </p:nvPr>
        </p:nvSpPr>
        <p:spPr>
          <a:xfrm>
            <a:off x="457200" y="192088"/>
            <a:ext cx="8229600" cy="490537"/>
          </a:xfrm>
        </p:spPr>
        <p:txBody>
          <a:bodyPr/>
          <a:lstStyle/>
          <a:p>
            <a:pPr eaLnBrk="1" hangingPunct="1">
              <a:defRPr/>
            </a:pPr>
            <a:r>
              <a:rPr lang="en-US" b="1" dirty="0" smtClean="0">
                <a:solidFill>
                  <a:srgbClr val="FFFF00"/>
                </a:solidFill>
                <a:effectLst>
                  <a:outerShdw blurRad="38100" dist="38100" dir="2700000" algn="tl">
                    <a:srgbClr val="000000">
                      <a:alpha val="43137"/>
                    </a:srgbClr>
                  </a:outerShdw>
                </a:effectLst>
                <a:latin typeface="Comic Sans MS" pitchFamily="66" charset="0"/>
              </a:rPr>
              <a:t>Temperature, winds and NCEP data</a:t>
            </a:r>
            <a:endParaRPr lang="pt-BR" b="1" dirty="0">
              <a:solidFill>
                <a:srgbClr val="FFCC00"/>
              </a:solidFill>
              <a:latin typeface="Times New Roman" pitchFamily="18" charset="0"/>
            </a:endParaRPr>
          </a:p>
        </p:txBody>
      </p:sp>
      <p:sp>
        <p:nvSpPr>
          <p:cNvPr id="30724" name="Oval 5"/>
          <p:cNvSpPr>
            <a:spLocks noChangeArrowheads="1"/>
          </p:cNvSpPr>
          <p:nvPr/>
        </p:nvSpPr>
        <p:spPr bwMode="auto">
          <a:xfrm flipH="1">
            <a:off x="2155825" y="2224088"/>
            <a:ext cx="71438" cy="73025"/>
          </a:xfrm>
          <a:prstGeom prst="ellipse">
            <a:avLst/>
          </a:prstGeom>
          <a:solidFill>
            <a:srgbClr val="FF0000"/>
          </a:solidFill>
          <a:ln w="9525">
            <a:solidFill>
              <a:schemeClr val="tx1"/>
            </a:solidFill>
            <a:round/>
            <a:headEnd/>
            <a:tailEnd/>
          </a:ln>
        </p:spPr>
        <p:txBody>
          <a:bodyPr wrap="none" anchor="ctr"/>
          <a:lstStyle/>
          <a:p>
            <a:pPr algn="ctr"/>
            <a:endParaRPr lang="en-US">
              <a:solidFill>
                <a:srgbClr val="FF0000"/>
              </a:solidFill>
            </a:endParaRPr>
          </a:p>
        </p:txBody>
      </p:sp>
      <p:pic>
        <p:nvPicPr>
          <p:cNvPr id="30725" name="Picture 36" descr="DSC01401"/>
          <p:cNvPicPr>
            <a:picLocks noChangeAspect="1" noChangeArrowheads="1"/>
          </p:cNvPicPr>
          <p:nvPr/>
        </p:nvPicPr>
        <p:blipFill>
          <a:blip r:embed="rId4"/>
          <a:srcRect/>
          <a:stretch>
            <a:fillRect/>
          </a:stretch>
        </p:blipFill>
        <p:spPr bwMode="auto">
          <a:xfrm>
            <a:off x="0" y="4673600"/>
            <a:ext cx="1585913" cy="2114550"/>
          </a:xfrm>
          <a:prstGeom prst="rect">
            <a:avLst/>
          </a:prstGeom>
          <a:noFill/>
          <a:ln w="9525">
            <a:noFill/>
            <a:miter lim="800000"/>
            <a:headEnd/>
            <a:tailEnd/>
          </a:ln>
        </p:spPr>
      </p:pic>
      <p:pic>
        <p:nvPicPr>
          <p:cNvPr id="30726" name="Picture 35" descr="DSC01389"/>
          <p:cNvPicPr>
            <a:picLocks noChangeAspect="1" noChangeArrowheads="1"/>
          </p:cNvPicPr>
          <p:nvPr/>
        </p:nvPicPr>
        <p:blipFill>
          <a:blip r:embed="rId5"/>
          <a:srcRect/>
          <a:stretch>
            <a:fillRect/>
          </a:stretch>
        </p:blipFill>
        <p:spPr bwMode="auto">
          <a:xfrm>
            <a:off x="1649413" y="5164138"/>
            <a:ext cx="2146300" cy="161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5463" y="26988"/>
            <a:ext cx="8226425" cy="723900"/>
          </a:xfrm>
        </p:spPr>
        <p:txBody>
          <a:bodyPr/>
          <a:lstStyle/>
          <a:p>
            <a:pPr algn="ctr" eaLnBrk="1" hangingPunct="1">
              <a:defRPr/>
            </a:pPr>
            <a:r>
              <a:rPr lang="en-US" b="1" dirty="0" smtClean="0">
                <a:solidFill>
                  <a:srgbClr val="FFFF00"/>
                </a:solidFill>
                <a:effectLst>
                  <a:outerShdw blurRad="38100" dist="38100" dir="2700000" algn="tl">
                    <a:srgbClr val="000000">
                      <a:alpha val="43137"/>
                    </a:srgbClr>
                  </a:outerShdw>
                </a:effectLst>
                <a:latin typeface="Comic Sans MS" pitchFamily="66" charset="0"/>
              </a:rPr>
              <a:t>Meteor Temperature measurements</a:t>
            </a:r>
            <a:endParaRPr lang="en-US" dirty="0">
              <a:solidFill>
                <a:srgbClr val="FFFF00"/>
              </a:solidFill>
              <a:effectLst>
                <a:outerShdw blurRad="38100" dist="38100" dir="2700000" algn="tl">
                  <a:srgbClr val="000000">
                    <a:alpha val="43137"/>
                  </a:srgbClr>
                </a:outerShdw>
              </a:effectLst>
              <a:latin typeface="Comic Sans MS" pitchFamily="66" charset="0"/>
            </a:endParaRPr>
          </a:p>
        </p:txBody>
      </p:sp>
      <p:sp>
        <p:nvSpPr>
          <p:cNvPr id="38916" name="Rectangle 1"/>
          <p:cNvSpPr>
            <a:spLocks noChangeArrowheads="1"/>
          </p:cNvSpPr>
          <p:nvPr/>
        </p:nvSpPr>
        <p:spPr bwMode="auto">
          <a:xfrm flipH="1">
            <a:off x="2425700" y="846138"/>
            <a:ext cx="6456363" cy="1892300"/>
          </a:xfrm>
          <a:prstGeom prst="rect">
            <a:avLst/>
          </a:prstGeom>
          <a:noFill/>
          <a:ln w="9525">
            <a:noFill/>
            <a:miter lim="800000"/>
            <a:headEnd/>
            <a:tailEnd/>
          </a:ln>
        </p:spPr>
        <p:txBody>
          <a:bodyPr anchor="ctr">
            <a:spAutoFit/>
          </a:bodyPr>
          <a:lstStyle/>
          <a:p>
            <a:pPr algn="just"/>
            <a:r>
              <a:rPr lang="en-US">
                <a:cs typeface="Times New Roman" pitchFamily="18" charset="0"/>
              </a:rPr>
              <a:t>Hocking (1999) uses the log</a:t>
            </a:r>
            <a:r>
              <a:rPr lang="en-US" baseline="-30000">
                <a:cs typeface="Times New Roman" pitchFamily="18" charset="0"/>
              </a:rPr>
              <a:t>10</a:t>
            </a:r>
            <a:r>
              <a:rPr lang="en-US">
                <a:cs typeface="Times New Roman" pitchFamily="18" charset="0"/>
              </a:rPr>
              <a:t>(1/</a:t>
            </a:r>
            <a:r>
              <a:rPr lang="pt-BR">
                <a:cs typeface="Times New Roman" pitchFamily="18" charset="0"/>
                <a:sym typeface="Symbol" pitchFamily="18" charset="2"/>
              </a:rPr>
              <a:t></a:t>
            </a:r>
            <a:r>
              <a:rPr lang="en-US">
                <a:cs typeface="Times New Roman" pitchFamily="18" charset="0"/>
              </a:rPr>
              <a:t>)</a:t>
            </a:r>
            <a:r>
              <a:rPr lang="en-US">
                <a:cs typeface="Times New Roman" pitchFamily="18" charset="0"/>
                <a:sym typeface="Symbol" pitchFamily="18" charset="2"/>
              </a:rPr>
              <a:t> and log</a:t>
            </a:r>
            <a:r>
              <a:rPr lang="en-US" baseline="-30000">
                <a:cs typeface="Times New Roman" pitchFamily="18" charset="0"/>
                <a:sym typeface="Symbol" pitchFamily="18" charset="2"/>
              </a:rPr>
              <a:t>10</a:t>
            </a:r>
            <a:r>
              <a:rPr lang="en-US">
                <a:cs typeface="Times New Roman" pitchFamily="18" charset="0"/>
                <a:sym typeface="Symbol" pitchFamily="18" charset="2"/>
              </a:rPr>
              <a:t>(</a:t>
            </a:r>
            <a:r>
              <a:rPr lang="en-US" i="1">
                <a:cs typeface="Times New Roman" pitchFamily="18" charset="0"/>
                <a:sym typeface="Symbol" pitchFamily="18" charset="2"/>
              </a:rPr>
              <a:t>P</a:t>
            </a:r>
            <a:r>
              <a:rPr lang="en-US">
                <a:cs typeface="Times New Roman" pitchFamily="18" charset="0"/>
                <a:sym typeface="Symbol" pitchFamily="18" charset="2"/>
              </a:rPr>
              <a:t>) dependence for demonstrated that slope (</a:t>
            </a:r>
            <a:r>
              <a:rPr lang="en-US" i="1">
                <a:cs typeface="Times New Roman" pitchFamily="18" charset="0"/>
                <a:sym typeface="Symbol" pitchFamily="18" charset="2"/>
              </a:rPr>
              <a:t>S</a:t>
            </a:r>
            <a:r>
              <a:rPr lang="en-US" i="1" baseline="-30000">
                <a:cs typeface="Times New Roman" pitchFamily="18" charset="0"/>
                <a:sym typeface="Symbol" pitchFamily="18" charset="2"/>
              </a:rPr>
              <a:t>m</a:t>
            </a:r>
            <a:r>
              <a:rPr lang="en-US">
                <a:cs typeface="Times New Roman" pitchFamily="18" charset="0"/>
                <a:sym typeface="Symbol" pitchFamily="18" charset="2"/>
              </a:rPr>
              <a:t>) of the scatter plot of the height (</a:t>
            </a:r>
            <a:r>
              <a:rPr lang="en-US" i="1">
                <a:cs typeface="Times New Roman" pitchFamily="18" charset="0"/>
                <a:sym typeface="Symbol" pitchFamily="18" charset="2"/>
              </a:rPr>
              <a:t>z</a:t>
            </a:r>
            <a:r>
              <a:rPr lang="en-US">
                <a:cs typeface="Times New Roman" pitchFamily="18" charset="0"/>
                <a:sym typeface="Symbol" pitchFamily="18" charset="2"/>
              </a:rPr>
              <a:t>) versus log</a:t>
            </a:r>
            <a:r>
              <a:rPr lang="en-US" baseline="-30000">
                <a:cs typeface="Times New Roman" pitchFamily="18" charset="0"/>
                <a:sym typeface="Symbol" pitchFamily="18" charset="2"/>
              </a:rPr>
              <a:t>10</a:t>
            </a:r>
            <a:r>
              <a:rPr lang="en-US">
                <a:cs typeface="Times New Roman" pitchFamily="18" charset="0"/>
                <a:sym typeface="Symbol" pitchFamily="18" charset="2"/>
              </a:rPr>
              <a:t>(1/</a:t>
            </a:r>
            <a:r>
              <a:rPr lang="pt-BR">
                <a:cs typeface="Times New Roman" pitchFamily="18" charset="0"/>
                <a:sym typeface="Symbol" pitchFamily="18" charset="2"/>
              </a:rPr>
              <a:t></a:t>
            </a:r>
            <a:r>
              <a:rPr lang="en-US">
                <a:cs typeface="Times New Roman" pitchFamily="18" charset="0"/>
              </a:rPr>
              <a:t>)</a:t>
            </a:r>
            <a:r>
              <a:rPr lang="en-US">
                <a:cs typeface="Times New Roman" pitchFamily="18" charset="0"/>
                <a:sym typeface="Symbol" pitchFamily="18" charset="2"/>
              </a:rPr>
              <a:t> is related to the mean temperature in the meteor peak altitude. </a:t>
            </a:r>
          </a:p>
          <a:p>
            <a:pPr algn="just"/>
            <a:endParaRPr lang="en-US" sz="1000">
              <a:cs typeface="Times New Roman" pitchFamily="18" charset="0"/>
              <a:sym typeface="Symbol" pitchFamily="18" charset="2"/>
            </a:endParaRPr>
          </a:p>
          <a:p>
            <a:pPr algn="just"/>
            <a:r>
              <a:rPr lang="en-US">
                <a:cs typeface="Times New Roman" pitchFamily="18" charset="0"/>
                <a:sym typeface="Symbol" pitchFamily="18" charset="2"/>
              </a:rPr>
              <a:t>In this method, the temperature at the peak of the meteor layer can be estimated from</a:t>
            </a:r>
          </a:p>
        </p:txBody>
      </p:sp>
      <p:graphicFrame>
        <p:nvGraphicFramePr>
          <p:cNvPr id="38914" name="Object 2"/>
          <p:cNvGraphicFramePr>
            <a:graphicFrameLocks noChangeAspect="1"/>
          </p:cNvGraphicFramePr>
          <p:nvPr/>
        </p:nvGraphicFramePr>
        <p:xfrm>
          <a:off x="3816350" y="2714625"/>
          <a:ext cx="3724275" cy="901700"/>
        </p:xfrm>
        <a:graphic>
          <a:graphicData uri="http://schemas.openxmlformats.org/presentationml/2006/ole">
            <p:oleObj spid="_x0000_s38914" name="Equation" r:id="rId4" imgW="1993680" imgH="482400" progId="">
              <p:embed/>
            </p:oleObj>
          </a:graphicData>
        </a:graphic>
      </p:graphicFrame>
      <p:sp>
        <p:nvSpPr>
          <p:cNvPr id="38917" name="Retângulo 6"/>
          <p:cNvSpPr>
            <a:spLocks noChangeArrowheads="1"/>
          </p:cNvSpPr>
          <p:nvPr/>
        </p:nvSpPr>
        <p:spPr bwMode="auto">
          <a:xfrm>
            <a:off x="179388" y="4727575"/>
            <a:ext cx="8742362" cy="1190625"/>
          </a:xfrm>
          <a:prstGeom prst="rect">
            <a:avLst/>
          </a:prstGeom>
          <a:noFill/>
          <a:ln w="9525">
            <a:noFill/>
            <a:miter lim="800000"/>
            <a:headEnd/>
            <a:tailEnd/>
          </a:ln>
        </p:spPr>
        <p:txBody>
          <a:bodyPr>
            <a:spAutoFit/>
          </a:bodyPr>
          <a:lstStyle/>
          <a:p>
            <a:endParaRPr lang="en-US"/>
          </a:p>
          <a:p>
            <a:pPr algn="just"/>
            <a:r>
              <a:rPr lang="en-US"/>
              <a:t>This technique does not depend on knowledge of the pressure. However, it does require the temperature gradient (</a:t>
            </a:r>
            <a:r>
              <a:rPr lang="en-US" i="1"/>
              <a:t>TG</a:t>
            </a:r>
            <a:r>
              <a:rPr lang="en-US"/>
              <a:t>). In this work we uses the temperature profile from (MSISE-90) at the latitude of 7°S to obtain the </a:t>
            </a:r>
            <a:r>
              <a:rPr lang="en-US" i="1"/>
              <a:t>TG</a:t>
            </a:r>
            <a:r>
              <a:rPr lang="en-US"/>
              <a:t> model.</a:t>
            </a:r>
          </a:p>
        </p:txBody>
      </p:sp>
      <p:pic>
        <p:nvPicPr>
          <p:cNvPr id="38918" name="Picture 12" descr="PerfilDecay"/>
          <p:cNvPicPr>
            <a:picLocks noChangeAspect="1" noChangeArrowheads="1"/>
          </p:cNvPicPr>
          <p:nvPr/>
        </p:nvPicPr>
        <p:blipFill>
          <a:blip r:embed="rId5"/>
          <a:srcRect l="4646" t="2838" r="11324" b="7445"/>
          <a:stretch>
            <a:fillRect/>
          </a:stretch>
        </p:blipFill>
        <p:spPr bwMode="auto">
          <a:xfrm>
            <a:off x="14288" y="889000"/>
            <a:ext cx="2424112" cy="3489325"/>
          </a:xfrm>
          <a:prstGeom prst="rect">
            <a:avLst/>
          </a:prstGeom>
          <a:noFill/>
          <a:ln w="9525">
            <a:noFill/>
            <a:miter lim="800000"/>
            <a:headEnd/>
            <a:tailEnd/>
          </a:ln>
        </p:spPr>
      </p:pic>
      <p:sp>
        <p:nvSpPr>
          <p:cNvPr id="38919" name="Retângulo 8"/>
          <p:cNvSpPr>
            <a:spLocks noChangeArrowheads="1"/>
          </p:cNvSpPr>
          <p:nvPr/>
        </p:nvSpPr>
        <p:spPr bwMode="auto">
          <a:xfrm>
            <a:off x="2479675" y="3716338"/>
            <a:ext cx="6497638" cy="1200150"/>
          </a:xfrm>
          <a:prstGeom prst="rect">
            <a:avLst/>
          </a:prstGeom>
          <a:noFill/>
          <a:ln w="9525">
            <a:noFill/>
            <a:miter lim="800000"/>
            <a:headEnd/>
            <a:tailEnd/>
          </a:ln>
        </p:spPr>
        <p:txBody>
          <a:bodyPr>
            <a:spAutoFit/>
          </a:bodyPr>
          <a:lstStyle/>
          <a:p>
            <a:pPr algn="just"/>
            <a:r>
              <a:rPr lang="en-US"/>
              <a:t>were </a:t>
            </a:r>
            <a:r>
              <a:rPr lang="en-US" i="1"/>
              <a:t>TG</a:t>
            </a:r>
            <a:r>
              <a:rPr lang="en-US"/>
              <a:t> is the temperature gradient, </a:t>
            </a:r>
            <a:r>
              <a:rPr lang="en-US" i="1"/>
              <a:t>M</a:t>
            </a:r>
            <a:r>
              <a:rPr lang="en-US"/>
              <a:t> is the mean molecular mass, </a:t>
            </a:r>
            <a:r>
              <a:rPr lang="en-US" i="1"/>
              <a:t>g</a:t>
            </a:r>
            <a:r>
              <a:rPr lang="en-US"/>
              <a:t> is the acceleration due the gravity, </a:t>
            </a:r>
            <a:r>
              <a:rPr lang="en-US" i="1"/>
              <a:t>k</a:t>
            </a:r>
            <a:r>
              <a:rPr lang="en-US"/>
              <a:t> is the Boltzmann constant. The slope </a:t>
            </a:r>
            <a:r>
              <a:rPr lang="en-US" i="1"/>
              <a:t>S</a:t>
            </a:r>
            <a:r>
              <a:rPr lang="en-US" i="1" baseline="-25000"/>
              <a:t>m</a:t>
            </a:r>
            <a:r>
              <a:rPr lang="en-US"/>
              <a:t> can be found by calculating the best fit line from the graph height versus log</a:t>
            </a:r>
            <a:r>
              <a:rPr lang="en-US" baseline="-25000"/>
              <a:t>10</a:t>
            </a:r>
            <a:r>
              <a:rPr lang="en-US"/>
              <a:t>(1/</a:t>
            </a:r>
            <a:r>
              <a:rPr lang="en-US" i="1">
                <a:sym typeface="Symbol" pitchFamily="18" charset="2"/>
              </a:rPr>
              <a:t></a:t>
            </a:r>
            <a:r>
              <a:rPr lang="en-US"/>
              <a:t>). </a:t>
            </a:r>
          </a:p>
        </p:txBody>
      </p:sp>
      <p:sp>
        <p:nvSpPr>
          <p:cNvPr id="12" name="Retângulo 11"/>
          <p:cNvSpPr/>
          <p:nvPr/>
        </p:nvSpPr>
        <p:spPr>
          <a:xfrm>
            <a:off x="1302331" y="6442364"/>
            <a:ext cx="7093528" cy="343293"/>
          </a:xfrm>
          <a:prstGeom prst="rect">
            <a:avLst/>
          </a:prstGeom>
        </p:spPr>
        <p:txBody>
          <a:bodyPr>
            <a:spAutoFit/>
            <a:scene3d>
              <a:camera prst="orthographicFront"/>
              <a:lightRig rig="threePt" dir="t"/>
            </a:scene3d>
            <a:sp3d extrusionH="57150" contourW="12700">
              <a:bevelT w="69850" h="38100" prst="cross"/>
              <a:bevelB w="69850" h="38100" prst="cross"/>
              <a:extrusionClr>
                <a:schemeClr val="tx1"/>
              </a:extrusionClr>
              <a:contourClr>
                <a:schemeClr val="bg1"/>
              </a:contourClr>
            </a:sp3d>
          </a:bodyPr>
          <a:lstStyle/>
          <a:p>
            <a:pPr algn="ctr">
              <a:defRPr/>
            </a:pPr>
            <a:r>
              <a:rPr lang="en-US" sz="1600" b="1" cap="small" dirty="0">
                <a:ln>
                  <a:solidFill>
                    <a:schemeClr val="bg2">
                      <a:alpha val="46000"/>
                    </a:schemeClr>
                  </a:solidFill>
                </a:ln>
                <a:solidFill>
                  <a:srgbClr val="5D9BFF"/>
                </a:solidFill>
                <a:effectLst>
                  <a:innerShdw blurRad="63500" dist="50800" dir="13500000">
                    <a:schemeClr val="tx1">
                      <a:alpha val="50000"/>
                    </a:schemeClr>
                  </a:innerShdw>
                </a:effectLst>
              </a:rPr>
              <a:t> 39th  COSPAR Scientific Assembly  (14 - 22 July 2012), Mysore, India</a:t>
            </a:r>
            <a:endParaRPr lang="en-US" sz="1600" b="1" cap="small" dirty="0">
              <a:ln>
                <a:solidFill>
                  <a:schemeClr val="bg2">
                    <a:alpha val="46000"/>
                  </a:schemeClr>
                </a:solidFill>
              </a:ln>
              <a:solidFill>
                <a:srgbClr val="5D9BFF"/>
              </a:solidFill>
              <a:effectLst>
                <a:innerShdw blurRad="63500" dist="50800" dir="13500000">
                  <a:schemeClr val="tx1">
                    <a:alpha val="50000"/>
                  </a:schemeClr>
                </a:inn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9900" y="0"/>
            <a:ext cx="8226425" cy="598488"/>
          </a:xfrm>
        </p:spPr>
        <p:txBody>
          <a:bodyPr/>
          <a:lstStyle/>
          <a:p>
            <a:pPr algn="ctr" eaLnBrk="1" hangingPunct="1">
              <a:defRPr/>
            </a:pPr>
            <a:r>
              <a:rPr lang="en-US" b="1" dirty="0" smtClean="0">
                <a:solidFill>
                  <a:srgbClr val="FFFF00"/>
                </a:solidFill>
                <a:effectLst>
                  <a:outerShdw blurRad="38100" dist="38100" dir="2700000" algn="tl">
                    <a:srgbClr val="000000">
                      <a:alpha val="43137"/>
                    </a:srgbClr>
                  </a:outerShdw>
                </a:effectLst>
                <a:latin typeface="Comic Sans MS" pitchFamily="66" charset="0"/>
              </a:rPr>
              <a:t>Results  </a:t>
            </a:r>
            <a:r>
              <a:rPr lang="en-US" sz="2400" b="1" dirty="0" smtClean="0">
                <a:solidFill>
                  <a:srgbClr val="FFFF00"/>
                </a:solidFill>
                <a:effectLst>
                  <a:outerShdw blurRad="38100" dist="38100" dir="2700000" algn="tl">
                    <a:srgbClr val="000000">
                      <a:alpha val="43137"/>
                    </a:srgbClr>
                  </a:outerShdw>
                </a:effectLst>
                <a:latin typeface="Comic Sans MS" pitchFamily="66" charset="0"/>
              </a:rPr>
              <a:t>(2004, Dec – 2005, Mar)</a:t>
            </a:r>
            <a:endParaRPr lang="en-US" sz="2400" dirty="0">
              <a:solidFill>
                <a:srgbClr val="FFFF00"/>
              </a:solidFill>
              <a:effectLst>
                <a:outerShdw blurRad="38100" dist="38100" dir="2700000" algn="tl">
                  <a:srgbClr val="000000">
                    <a:alpha val="43137"/>
                  </a:srgbClr>
                </a:outerShdw>
              </a:effectLst>
              <a:latin typeface="Comic Sans MS" pitchFamily="66" charset="0"/>
            </a:endParaRPr>
          </a:p>
        </p:txBody>
      </p:sp>
      <p:pic>
        <p:nvPicPr>
          <p:cNvPr id="33797" name="Picture 2" descr="Fig42_1c"/>
          <p:cNvPicPr>
            <a:picLocks noChangeAspect="1" noChangeArrowheads="1"/>
          </p:cNvPicPr>
          <p:nvPr/>
        </p:nvPicPr>
        <p:blipFill>
          <a:blip r:embed="rId4"/>
          <a:srcRect/>
          <a:stretch>
            <a:fillRect/>
          </a:stretch>
        </p:blipFill>
        <p:spPr bwMode="auto">
          <a:xfrm>
            <a:off x="26988" y="779463"/>
            <a:ext cx="3309937" cy="4046537"/>
          </a:xfrm>
          <a:prstGeom prst="rect">
            <a:avLst/>
          </a:prstGeom>
          <a:solidFill>
            <a:schemeClr val="tx1"/>
          </a:solidFill>
          <a:ln w="9525">
            <a:noFill/>
            <a:miter lim="800000"/>
            <a:headEnd/>
            <a:tailEnd/>
          </a:ln>
        </p:spPr>
      </p:pic>
      <p:pic>
        <p:nvPicPr>
          <p:cNvPr id="33798" name="Picture 3" descr="C:\Lima\Pesquisa\Eventos\COSPAR_india\Figuras\Fig42_1b.eps"/>
          <p:cNvPicPr>
            <a:picLocks noChangeAspect="1" noChangeArrowheads="1"/>
          </p:cNvPicPr>
          <p:nvPr/>
        </p:nvPicPr>
        <p:blipFill>
          <a:blip r:embed="rId5"/>
          <a:srcRect/>
          <a:stretch>
            <a:fillRect/>
          </a:stretch>
        </p:blipFill>
        <p:spPr bwMode="auto">
          <a:xfrm>
            <a:off x="879475" y="4876800"/>
            <a:ext cx="1954213" cy="1954213"/>
          </a:xfrm>
          <a:prstGeom prst="rect">
            <a:avLst/>
          </a:prstGeom>
          <a:solidFill>
            <a:schemeClr val="tx1"/>
          </a:solidFill>
          <a:ln w="9525">
            <a:noFill/>
            <a:miter lim="800000"/>
            <a:headEnd/>
            <a:tailEnd/>
          </a:ln>
        </p:spPr>
      </p:pic>
      <p:sp>
        <p:nvSpPr>
          <p:cNvPr id="33799" name="Retângulo 6"/>
          <p:cNvSpPr>
            <a:spLocks noChangeArrowheads="1"/>
          </p:cNvSpPr>
          <p:nvPr/>
        </p:nvSpPr>
        <p:spPr bwMode="auto">
          <a:xfrm>
            <a:off x="3532188" y="3327400"/>
            <a:ext cx="5432425" cy="1711325"/>
          </a:xfrm>
          <a:prstGeom prst="rect">
            <a:avLst/>
          </a:prstGeom>
          <a:noFill/>
          <a:ln w="9525">
            <a:noFill/>
            <a:miter lim="800000"/>
            <a:headEnd/>
            <a:tailEnd/>
          </a:ln>
        </p:spPr>
        <p:txBody>
          <a:bodyPr>
            <a:spAutoFit/>
          </a:bodyPr>
          <a:lstStyle/>
          <a:p>
            <a:pPr algn="just">
              <a:spcBef>
                <a:spcPts val="1200"/>
              </a:spcBef>
            </a:pPr>
            <a:r>
              <a:rPr lang="en-US" sz="1600">
                <a:solidFill>
                  <a:srgbClr val="FFFF00"/>
                </a:solidFill>
              </a:rPr>
              <a:t>The Cariri mean zonal wind undergoes a sharp change to westward during the time interval from Jan/14 to Feb/07. </a:t>
            </a:r>
          </a:p>
          <a:p>
            <a:pPr algn="just">
              <a:spcBef>
                <a:spcPts val="1200"/>
              </a:spcBef>
            </a:pPr>
            <a:r>
              <a:rPr lang="en-US" sz="1600"/>
              <a:t>The meridional diurnal tide shows a decreasing amplitude in the same time when the mean zonal wind change to westward and reaches maximum just when the mean zonal wind has recovered the initial condition.</a:t>
            </a:r>
          </a:p>
        </p:txBody>
      </p:sp>
      <p:sp>
        <p:nvSpPr>
          <p:cNvPr id="9" name="Seta para a direita 8"/>
          <p:cNvSpPr/>
          <p:nvPr/>
        </p:nvSpPr>
        <p:spPr>
          <a:xfrm>
            <a:off x="3159125" y="2563813"/>
            <a:ext cx="415925" cy="276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01" name="Retângulo 9"/>
          <p:cNvSpPr>
            <a:spLocks noChangeArrowheads="1"/>
          </p:cNvSpPr>
          <p:nvPr/>
        </p:nvSpPr>
        <p:spPr bwMode="auto">
          <a:xfrm>
            <a:off x="3602038" y="2441575"/>
            <a:ext cx="5251450" cy="830263"/>
          </a:xfrm>
          <a:prstGeom prst="rect">
            <a:avLst/>
          </a:prstGeom>
          <a:noFill/>
          <a:ln w="9525">
            <a:noFill/>
            <a:miter lim="800000"/>
            <a:headEnd/>
            <a:tailEnd/>
          </a:ln>
        </p:spPr>
        <p:txBody>
          <a:bodyPr>
            <a:spAutoFit/>
          </a:bodyPr>
          <a:lstStyle/>
          <a:p>
            <a:pPr algn="just"/>
            <a:r>
              <a:rPr lang="en-US" sz="1600"/>
              <a:t>The stratospheric parameters in the northern hemisphere polar cap presents a behavior compatible with a minor SSW</a:t>
            </a:r>
          </a:p>
        </p:txBody>
      </p:sp>
      <p:graphicFrame>
        <p:nvGraphicFramePr>
          <p:cNvPr id="33794" name="Object 2"/>
          <p:cNvGraphicFramePr>
            <a:graphicFrameLocks noChangeAspect="1"/>
          </p:cNvGraphicFramePr>
          <p:nvPr/>
        </p:nvGraphicFramePr>
        <p:xfrm>
          <a:off x="3797300" y="1063625"/>
          <a:ext cx="2144713" cy="1308100"/>
        </p:xfrm>
        <a:graphic>
          <a:graphicData uri="http://schemas.openxmlformats.org/presentationml/2006/ole">
            <p:oleObj spid="_x0000_s33794" name="Equation" r:id="rId6" imgW="1587240" imgH="965160" progId="">
              <p:embed/>
            </p:oleObj>
          </a:graphicData>
        </a:graphic>
      </p:graphicFrame>
      <p:sp>
        <p:nvSpPr>
          <p:cNvPr id="33802" name="Retângulo 12"/>
          <p:cNvSpPr>
            <a:spLocks noChangeArrowheads="1"/>
          </p:cNvSpPr>
          <p:nvPr/>
        </p:nvSpPr>
        <p:spPr bwMode="auto">
          <a:xfrm>
            <a:off x="4622800" y="625475"/>
            <a:ext cx="2890838" cy="369888"/>
          </a:xfrm>
          <a:prstGeom prst="rect">
            <a:avLst/>
          </a:prstGeom>
          <a:solidFill>
            <a:schemeClr val="bg2"/>
          </a:solidFill>
          <a:ln w="9525">
            <a:noFill/>
            <a:miter lim="800000"/>
            <a:headEnd/>
            <a:tailEnd/>
          </a:ln>
        </p:spPr>
        <p:txBody>
          <a:bodyPr wrap="none">
            <a:spAutoFit/>
          </a:bodyPr>
          <a:lstStyle/>
          <a:p>
            <a:r>
              <a:rPr lang="en-US"/>
              <a:t>Cariri meteor temperature </a:t>
            </a:r>
          </a:p>
        </p:txBody>
      </p:sp>
      <p:graphicFrame>
        <p:nvGraphicFramePr>
          <p:cNvPr id="33795" name="Object 3"/>
          <p:cNvGraphicFramePr>
            <a:graphicFrameLocks noChangeAspect="1"/>
          </p:cNvGraphicFramePr>
          <p:nvPr/>
        </p:nvGraphicFramePr>
        <p:xfrm>
          <a:off x="6403975" y="1046163"/>
          <a:ext cx="2144713" cy="1308100"/>
        </p:xfrm>
        <a:graphic>
          <a:graphicData uri="http://schemas.openxmlformats.org/presentationml/2006/ole">
            <p:oleObj spid="_x0000_s33795" name="Equation" r:id="rId7" imgW="1587240" imgH="965160" progId="">
              <p:embed/>
            </p:oleObj>
          </a:graphicData>
        </a:graphic>
      </p:graphicFrame>
      <p:sp>
        <p:nvSpPr>
          <p:cNvPr id="17" name="Seta para a direita 16"/>
          <p:cNvSpPr/>
          <p:nvPr/>
        </p:nvSpPr>
        <p:spPr>
          <a:xfrm>
            <a:off x="3159125" y="3352800"/>
            <a:ext cx="415925" cy="277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Seta para a direita 17"/>
          <p:cNvSpPr/>
          <p:nvPr/>
        </p:nvSpPr>
        <p:spPr>
          <a:xfrm>
            <a:off x="3173413" y="4129088"/>
            <a:ext cx="414337" cy="276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05" name="Retângulo 18"/>
          <p:cNvSpPr>
            <a:spLocks noChangeArrowheads="1"/>
          </p:cNvSpPr>
          <p:nvPr/>
        </p:nvSpPr>
        <p:spPr bwMode="auto">
          <a:xfrm>
            <a:off x="3089275" y="5448300"/>
            <a:ext cx="5846763" cy="1076325"/>
          </a:xfrm>
          <a:prstGeom prst="rect">
            <a:avLst/>
          </a:prstGeom>
          <a:noFill/>
          <a:ln w="9525">
            <a:noFill/>
            <a:miter lim="800000"/>
            <a:headEnd/>
            <a:tailEnd/>
          </a:ln>
        </p:spPr>
        <p:txBody>
          <a:bodyPr>
            <a:spAutoFit/>
          </a:bodyPr>
          <a:lstStyle/>
          <a:p>
            <a:pPr algn="just"/>
            <a:r>
              <a:rPr lang="en-US" sz="1600">
                <a:solidFill>
                  <a:srgbClr val="FFFF00"/>
                </a:solidFill>
              </a:rPr>
              <a:t>From the scatter plot of the data from Cariri meteor temperature at 90 km versus the NH stratospheric-polar temperatures at 10 hPa, it is possible to see a trend of positive correlation (Pearson correlation coefficient = 0.488).</a:t>
            </a:r>
          </a:p>
        </p:txBody>
      </p:sp>
      <p:sp>
        <p:nvSpPr>
          <p:cNvPr id="33807" name="Line 15"/>
          <p:cNvSpPr>
            <a:spLocks noChangeShapeType="1"/>
          </p:cNvSpPr>
          <p:nvPr/>
        </p:nvSpPr>
        <p:spPr bwMode="auto">
          <a:xfrm flipV="1">
            <a:off x="511175" y="3187700"/>
            <a:ext cx="2514600" cy="25400"/>
          </a:xfrm>
          <a:prstGeom prst="line">
            <a:avLst/>
          </a:prstGeom>
          <a:noFill/>
          <a:ln w="9525">
            <a:solidFill>
              <a:srgbClr val="0000FF"/>
            </a:solidFill>
            <a:round/>
            <a:headEnd/>
            <a:tailEnd/>
          </a:ln>
          <a:effectLst/>
        </p:spPr>
        <p:txBody>
          <a:bodyPr/>
          <a:lstStyle/>
          <a:p>
            <a:endParaRPr lang="en-US"/>
          </a:p>
        </p:txBody>
      </p:sp>
      <p:sp>
        <p:nvSpPr>
          <p:cNvPr id="33808" name="Text Box 16"/>
          <p:cNvSpPr txBox="1">
            <a:spLocks noChangeArrowheads="1"/>
          </p:cNvSpPr>
          <p:nvPr/>
        </p:nvSpPr>
        <p:spPr bwMode="auto">
          <a:xfrm>
            <a:off x="4279900" y="1727200"/>
            <a:ext cx="158750" cy="274638"/>
          </a:xfrm>
          <a:prstGeom prst="rect">
            <a:avLst/>
          </a:prstGeom>
          <a:solidFill>
            <a:schemeClr val="bg2"/>
          </a:solidFill>
          <a:ln w="9525">
            <a:noFill/>
            <a:miter lim="800000"/>
            <a:headEnd/>
            <a:tailEnd/>
          </a:ln>
          <a:effectLst/>
        </p:spPr>
        <p:txBody>
          <a:bodyPr lIns="0" tIns="0" rIns="0" bIns="0">
            <a:spAutoFit/>
          </a:bodyPr>
          <a:lstStyle/>
          <a:p>
            <a:pPr>
              <a:spcBef>
                <a:spcPct val="50000"/>
              </a:spcBef>
            </a:pPr>
            <a:r>
              <a:rPr lang="en-US">
                <a:solidFill>
                  <a:srgbClr val="FFFF00"/>
                </a:solidFill>
              </a:rPr>
              <a:t>=</a:t>
            </a:r>
          </a:p>
        </p:txBody>
      </p:sp>
      <p:sp>
        <p:nvSpPr>
          <p:cNvPr id="33809" name="Text Box 17"/>
          <p:cNvSpPr txBox="1">
            <a:spLocks noChangeArrowheads="1"/>
          </p:cNvSpPr>
          <p:nvPr/>
        </p:nvSpPr>
        <p:spPr bwMode="auto">
          <a:xfrm>
            <a:off x="4292600" y="2044700"/>
            <a:ext cx="158750" cy="274638"/>
          </a:xfrm>
          <a:prstGeom prst="rect">
            <a:avLst/>
          </a:prstGeom>
          <a:solidFill>
            <a:schemeClr val="bg2"/>
          </a:solidFill>
          <a:ln w="9525">
            <a:noFill/>
            <a:miter lim="800000"/>
            <a:headEnd/>
            <a:tailEnd/>
          </a:ln>
          <a:effectLst/>
        </p:spPr>
        <p:txBody>
          <a:bodyPr lIns="0" tIns="0" rIns="0" bIns="0">
            <a:spAutoFit/>
          </a:bodyPr>
          <a:lstStyle/>
          <a:p>
            <a:pPr>
              <a:spcBef>
                <a:spcPct val="50000"/>
              </a:spcBef>
            </a:pPr>
            <a:r>
              <a:rPr lang="en-US">
                <a:solidFill>
                  <a:srgbClr val="FFFF00"/>
                </a:solidFill>
              </a:rPr>
              <a:t>=</a:t>
            </a:r>
          </a:p>
        </p:txBody>
      </p:sp>
      <p:sp>
        <p:nvSpPr>
          <p:cNvPr id="33810" name="Text Box 18"/>
          <p:cNvSpPr txBox="1">
            <a:spLocks noChangeArrowheads="1"/>
          </p:cNvSpPr>
          <p:nvPr/>
        </p:nvSpPr>
        <p:spPr bwMode="auto">
          <a:xfrm>
            <a:off x="6946900" y="1714500"/>
            <a:ext cx="158750" cy="274638"/>
          </a:xfrm>
          <a:prstGeom prst="rect">
            <a:avLst/>
          </a:prstGeom>
          <a:solidFill>
            <a:schemeClr val="bg2"/>
          </a:solidFill>
          <a:ln w="9525">
            <a:noFill/>
            <a:miter lim="800000"/>
            <a:headEnd/>
            <a:tailEnd/>
          </a:ln>
          <a:effectLst/>
        </p:spPr>
        <p:txBody>
          <a:bodyPr lIns="0" tIns="0" rIns="0" bIns="0">
            <a:spAutoFit/>
          </a:bodyPr>
          <a:lstStyle/>
          <a:p>
            <a:pPr>
              <a:spcBef>
                <a:spcPct val="50000"/>
              </a:spcBef>
            </a:pPr>
            <a:r>
              <a:rPr lang="en-US">
                <a:solidFill>
                  <a:srgbClr val="FFFF00"/>
                </a:solidFill>
              </a:rPr>
              <a:t>=</a:t>
            </a:r>
          </a:p>
        </p:txBody>
      </p:sp>
      <p:sp>
        <p:nvSpPr>
          <p:cNvPr id="33811" name="Text Box 19"/>
          <p:cNvSpPr txBox="1">
            <a:spLocks noChangeArrowheads="1"/>
          </p:cNvSpPr>
          <p:nvPr/>
        </p:nvSpPr>
        <p:spPr bwMode="auto">
          <a:xfrm>
            <a:off x="6972300" y="2006600"/>
            <a:ext cx="158750" cy="274638"/>
          </a:xfrm>
          <a:prstGeom prst="rect">
            <a:avLst/>
          </a:prstGeom>
          <a:solidFill>
            <a:schemeClr val="bg2"/>
          </a:solidFill>
          <a:ln w="9525">
            <a:noFill/>
            <a:miter lim="800000"/>
            <a:headEnd/>
            <a:tailEnd/>
          </a:ln>
          <a:effectLst/>
        </p:spPr>
        <p:txBody>
          <a:bodyPr lIns="0" tIns="0" rIns="0" bIns="0">
            <a:spAutoFit/>
          </a:bodyPr>
          <a:lstStyle/>
          <a:p>
            <a:pPr>
              <a:spcBef>
                <a:spcPct val="50000"/>
              </a:spcBef>
            </a:pPr>
            <a:r>
              <a:rPr lang="en-US">
                <a:solidFill>
                  <a:srgbClr val="FFFF00"/>
                </a:solidFill>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9900" y="0"/>
            <a:ext cx="8226425" cy="598488"/>
          </a:xfrm>
        </p:spPr>
        <p:txBody>
          <a:bodyPr/>
          <a:lstStyle/>
          <a:p>
            <a:pPr algn="ctr" eaLnBrk="1" hangingPunct="1">
              <a:defRPr/>
            </a:pPr>
            <a:r>
              <a:rPr lang="en-US" b="1" dirty="0" smtClean="0">
                <a:solidFill>
                  <a:srgbClr val="FFFF00"/>
                </a:solidFill>
                <a:effectLst>
                  <a:outerShdw blurRad="38100" dist="38100" dir="2700000" algn="tl">
                    <a:srgbClr val="000000">
                      <a:alpha val="43137"/>
                    </a:srgbClr>
                  </a:outerShdw>
                </a:effectLst>
                <a:latin typeface="Comic Sans MS" pitchFamily="66" charset="0"/>
              </a:rPr>
              <a:t>Results  </a:t>
            </a:r>
            <a:r>
              <a:rPr lang="en-US" sz="2400" b="1" dirty="0" smtClean="0">
                <a:solidFill>
                  <a:srgbClr val="FFFF00"/>
                </a:solidFill>
                <a:effectLst>
                  <a:outerShdw blurRad="38100" dist="38100" dir="2700000" algn="tl">
                    <a:srgbClr val="000000">
                      <a:alpha val="43137"/>
                    </a:srgbClr>
                  </a:outerShdw>
                </a:effectLst>
                <a:latin typeface="Comic Sans MS" pitchFamily="66" charset="0"/>
              </a:rPr>
              <a:t>(2005, Dec – 2006, Mar)</a:t>
            </a:r>
            <a:endParaRPr lang="en-US" sz="2400" dirty="0">
              <a:solidFill>
                <a:srgbClr val="FFFF00"/>
              </a:solidFill>
              <a:effectLst>
                <a:outerShdw blurRad="38100" dist="38100" dir="2700000" algn="tl">
                  <a:srgbClr val="000000">
                    <a:alpha val="43137"/>
                  </a:srgbClr>
                </a:outerShdw>
              </a:effectLst>
              <a:latin typeface="Comic Sans MS" pitchFamily="66" charset="0"/>
            </a:endParaRPr>
          </a:p>
        </p:txBody>
      </p:sp>
      <p:sp>
        <p:nvSpPr>
          <p:cNvPr id="34821" name="Retângulo 6"/>
          <p:cNvSpPr>
            <a:spLocks noChangeArrowheads="1"/>
          </p:cNvSpPr>
          <p:nvPr/>
        </p:nvSpPr>
        <p:spPr bwMode="auto">
          <a:xfrm>
            <a:off x="3532188" y="3397250"/>
            <a:ext cx="5432425" cy="1477963"/>
          </a:xfrm>
          <a:prstGeom prst="rect">
            <a:avLst/>
          </a:prstGeom>
          <a:noFill/>
          <a:ln w="9525">
            <a:noFill/>
            <a:miter lim="800000"/>
            <a:headEnd/>
            <a:tailEnd/>
          </a:ln>
        </p:spPr>
        <p:txBody>
          <a:bodyPr>
            <a:spAutoFit/>
          </a:bodyPr>
          <a:lstStyle/>
          <a:p>
            <a:pPr algn="just">
              <a:spcBef>
                <a:spcPts val="1200"/>
              </a:spcBef>
            </a:pPr>
            <a:r>
              <a:rPr lang="en-US" sz="1600">
                <a:solidFill>
                  <a:srgbClr val="FFFF00"/>
                </a:solidFill>
              </a:rPr>
              <a:t>The Cariri mean zonal wind, is westward from December/24</a:t>
            </a:r>
            <a:r>
              <a:rPr lang="en-US" sz="1600" baseline="30000">
                <a:solidFill>
                  <a:srgbClr val="FFFF00"/>
                </a:solidFill>
              </a:rPr>
              <a:t>th</a:t>
            </a:r>
            <a:r>
              <a:rPr lang="en-US" sz="1600">
                <a:solidFill>
                  <a:srgbClr val="FFFF00"/>
                </a:solidFill>
              </a:rPr>
              <a:t>, showing a variation around January 24. </a:t>
            </a:r>
          </a:p>
          <a:p>
            <a:pPr algn="just">
              <a:spcBef>
                <a:spcPts val="1200"/>
              </a:spcBef>
            </a:pPr>
            <a:r>
              <a:rPr lang="en-US" sz="1600"/>
              <a:t>The diurnal tide amplitudes estimated in the equatorial MLT region were larger than those usually observed in other periods.</a:t>
            </a:r>
          </a:p>
        </p:txBody>
      </p:sp>
      <p:sp>
        <p:nvSpPr>
          <p:cNvPr id="34822" name="Retângulo 9"/>
          <p:cNvSpPr>
            <a:spLocks noChangeArrowheads="1"/>
          </p:cNvSpPr>
          <p:nvPr/>
        </p:nvSpPr>
        <p:spPr bwMode="auto">
          <a:xfrm>
            <a:off x="3602038" y="2316163"/>
            <a:ext cx="5251450" cy="1077912"/>
          </a:xfrm>
          <a:prstGeom prst="rect">
            <a:avLst/>
          </a:prstGeom>
          <a:noFill/>
          <a:ln w="9525">
            <a:noFill/>
            <a:miter lim="800000"/>
            <a:headEnd/>
            <a:tailEnd/>
          </a:ln>
        </p:spPr>
        <p:txBody>
          <a:bodyPr>
            <a:spAutoFit/>
          </a:bodyPr>
          <a:lstStyle/>
          <a:p>
            <a:pPr algn="just"/>
            <a:r>
              <a:rPr lang="en-US" sz="1600"/>
              <a:t>The NH stratosphere polar showed sudden warming with zonal mean temperature at 10 hPa reaching 235 K near January 23rd when the zonal mean flow reversed to westward, characterizing a major SSW event.</a:t>
            </a:r>
          </a:p>
        </p:txBody>
      </p:sp>
      <p:graphicFrame>
        <p:nvGraphicFramePr>
          <p:cNvPr id="34818" name="Object 2"/>
          <p:cNvGraphicFramePr>
            <a:graphicFrameLocks noChangeAspect="1"/>
          </p:cNvGraphicFramePr>
          <p:nvPr/>
        </p:nvGraphicFramePr>
        <p:xfrm>
          <a:off x="3570288" y="981075"/>
          <a:ext cx="2111375" cy="1308100"/>
        </p:xfrm>
        <a:graphic>
          <a:graphicData uri="http://schemas.openxmlformats.org/presentationml/2006/ole">
            <p:oleObj spid="_x0000_s34818" name="Equation" r:id="rId4" imgW="1562040" imgH="965160" progId="">
              <p:embed/>
            </p:oleObj>
          </a:graphicData>
        </a:graphic>
      </p:graphicFrame>
      <p:sp>
        <p:nvSpPr>
          <p:cNvPr id="34823" name="Retângulo 12"/>
          <p:cNvSpPr>
            <a:spLocks noChangeArrowheads="1"/>
          </p:cNvSpPr>
          <p:nvPr/>
        </p:nvSpPr>
        <p:spPr bwMode="auto">
          <a:xfrm>
            <a:off x="4622800" y="569913"/>
            <a:ext cx="2890838" cy="369887"/>
          </a:xfrm>
          <a:prstGeom prst="rect">
            <a:avLst/>
          </a:prstGeom>
          <a:solidFill>
            <a:schemeClr val="bg2"/>
          </a:solidFill>
          <a:ln w="9525">
            <a:noFill/>
            <a:miter lim="800000"/>
            <a:headEnd/>
            <a:tailEnd/>
          </a:ln>
        </p:spPr>
        <p:txBody>
          <a:bodyPr wrap="none">
            <a:spAutoFit/>
          </a:bodyPr>
          <a:lstStyle/>
          <a:p>
            <a:r>
              <a:rPr lang="en-US"/>
              <a:t>Cariri meteor temperature </a:t>
            </a:r>
          </a:p>
        </p:txBody>
      </p:sp>
      <p:graphicFrame>
        <p:nvGraphicFramePr>
          <p:cNvPr id="34819" name="Object 3"/>
          <p:cNvGraphicFramePr>
            <a:graphicFrameLocks noChangeAspect="1"/>
          </p:cNvGraphicFramePr>
          <p:nvPr/>
        </p:nvGraphicFramePr>
        <p:xfrm>
          <a:off x="6419850" y="990600"/>
          <a:ext cx="2111375" cy="1308100"/>
        </p:xfrm>
        <a:graphic>
          <a:graphicData uri="http://schemas.openxmlformats.org/presentationml/2006/ole">
            <p:oleObj spid="_x0000_s34819" name="Equation" r:id="rId5" imgW="1562040" imgH="965160" progId="">
              <p:embed/>
            </p:oleObj>
          </a:graphicData>
        </a:graphic>
      </p:graphicFrame>
      <p:sp>
        <p:nvSpPr>
          <p:cNvPr id="34824" name="Retângulo 18"/>
          <p:cNvSpPr>
            <a:spLocks noChangeArrowheads="1"/>
          </p:cNvSpPr>
          <p:nvPr/>
        </p:nvSpPr>
        <p:spPr bwMode="auto">
          <a:xfrm>
            <a:off x="3089275" y="5448300"/>
            <a:ext cx="5846763" cy="1076325"/>
          </a:xfrm>
          <a:prstGeom prst="rect">
            <a:avLst/>
          </a:prstGeom>
          <a:noFill/>
          <a:ln w="9525">
            <a:noFill/>
            <a:miter lim="800000"/>
            <a:headEnd/>
            <a:tailEnd/>
          </a:ln>
        </p:spPr>
        <p:txBody>
          <a:bodyPr>
            <a:spAutoFit/>
          </a:bodyPr>
          <a:lstStyle/>
          <a:p>
            <a:pPr algn="just"/>
            <a:r>
              <a:rPr lang="en-US" sz="1600">
                <a:solidFill>
                  <a:srgbClr val="FFFF00"/>
                </a:solidFill>
              </a:rPr>
              <a:t>When a major SSW has occurred, there is a good correlation between the temperatures, in which the Pearson correlation coefficient (–0.755) indicates a strong negative correlation between them.</a:t>
            </a:r>
          </a:p>
        </p:txBody>
      </p:sp>
      <p:pic>
        <p:nvPicPr>
          <p:cNvPr id="34825" name="Picture 4" descr="Fig42_2c"/>
          <p:cNvPicPr>
            <a:picLocks noChangeAspect="1" noChangeArrowheads="1"/>
          </p:cNvPicPr>
          <p:nvPr/>
        </p:nvPicPr>
        <p:blipFill>
          <a:blip r:embed="rId6"/>
          <a:srcRect/>
          <a:stretch>
            <a:fillRect/>
          </a:stretch>
        </p:blipFill>
        <p:spPr bwMode="auto">
          <a:xfrm>
            <a:off x="0" y="747713"/>
            <a:ext cx="3338513" cy="4059237"/>
          </a:xfrm>
          <a:prstGeom prst="rect">
            <a:avLst/>
          </a:prstGeom>
          <a:solidFill>
            <a:schemeClr val="tx1"/>
          </a:solidFill>
          <a:ln w="9525">
            <a:noFill/>
            <a:miter lim="800000"/>
            <a:headEnd/>
            <a:tailEnd/>
          </a:ln>
        </p:spPr>
      </p:pic>
      <p:sp>
        <p:nvSpPr>
          <p:cNvPr id="15" name="Seta para a direita 14"/>
          <p:cNvSpPr/>
          <p:nvPr/>
        </p:nvSpPr>
        <p:spPr>
          <a:xfrm>
            <a:off x="3159125" y="2563813"/>
            <a:ext cx="415925" cy="276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Seta para a direita 15"/>
          <p:cNvSpPr/>
          <p:nvPr/>
        </p:nvSpPr>
        <p:spPr>
          <a:xfrm>
            <a:off x="3159125" y="3352800"/>
            <a:ext cx="415925" cy="277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Seta para a direita 19"/>
          <p:cNvSpPr/>
          <p:nvPr/>
        </p:nvSpPr>
        <p:spPr>
          <a:xfrm>
            <a:off x="3173413" y="4129088"/>
            <a:ext cx="414337" cy="276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4829" name="Picture 5" descr="C:\Lima\Pesquisa\Eventos\COSPAR_india\Figuras\Fig42_2b.eps"/>
          <p:cNvPicPr>
            <a:picLocks noChangeAspect="1" noChangeArrowheads="1"/>
          </p:cNvPicPr>
          <p:nvPr/>
        </p:nvPicPr>
        <p:blipFill>
          <a:blip r:embed="rId7"/>
          <a:srcRect/>
          <a:stretch>
            <a:fillRect/>
          </a:stretch>
        </p:blipFill>
        <p:spPr bwMode="auto">
          <a:xfrm>
            <a:off x="879475" y="4841875"/>
            <a:ext cx="1946275" cy="1946275"/>
          </a:xfrm>
          <a:prstGeom prst="rect">
            <a:avLst/>
          </a:prstGeom>
          <a:solidFill>
            <a:schemeClr val="tx1"/>
          </a:solidFill>
          <a:ln w="9525">
            <a:noFill/>
            <a:miter lim="800000"/>
            <a:headEnd/>
            <a:tailEnd/>
          </a:ln>
        </p:spPr>
      </p:pic>
      <p:sp>
        <p:nvSpPr>
          <p:cNvPr id="22" name="Retângulo 21"/>
          <p:cNvSpPr/>
          <p:nvPr/>
        </p:nvSpPr>
        <p:spPr>
          <a:xfrm>
            <a:off x="1330325" y="1122363"/>
            <a:ext cx="762000" cy="3255962"/>
          </a:xfrm>
          <a:prstGeom prst="rect">
            <a:avLst/>
          </a:prstGeom>
          <a:solidFill>
            <a:srgbClr val="FFFF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32" name="Line 16"/>
          <p:cNvSpPr>
            <a:spLocks noChangeShapeType="1"/>
          </p:cNvSpPr>
          <p:nvPr/>
        </p:nvSpPr>
        <p:spPr bwMode="auto">
          <a:xfrm flipV="1">
            <a:off x="523875" y="3173413"/>
            <a:ext cx="2474913" cy="14287"/>
          </a:xfrm>
          <a:prstGeom prst="line">
            <a:avLst/>
          </a:prstGeom>
          <a:noFill/>
          <a:ln w="9525">
            <a:solidFill>
              <a:srgbClr val="0000FF"/>
            </a:solidFill>
            <a:round/>
            <a:headEnd/>
            <a:tailEnd/>
          </a:ln>
          <a:effectLst/>
        </p:spPr>
        <p:txBody>
          <a:bodyPr/>
          <a:lstStyle/>
          <a:p>
            <a:endParaRPr lang="en-US"/>
          </a:p>
        </p:txBody>
      </p:sp>
      <p:sp>
        <p:nvSpPr>
          <p:cNvPr id="34833" name="Text Box 17"/>
          <p:cNvSpPr txBox="1">
            <a:spLocks noChangeArrowheads="1"/>
          </p:cNvSpPr>
          <p:nvPr/>
        </p:nvSpPr>
        <p:spPr bwMode="auto">
          <a:xfrm>
            <a:off x="3975100" y="1638300"/>
            <a:ext cx="319088" cy="274638"/>
          </a:xfrm>
          <a:prstGeom prst="rect">
            <a:avLst/>
          </a:prstGeom>
          <a:solidFill>
            <a:schemeClr val="bg2"/>
          </a:solidFill>
          <a:ln w="9525">
            <a:noFill/>
            <a:miter lim="800000"/>
            <a:headEnd/>
            <a:tailEnd/>
          </a:ln>
          <a:effectLst/>
        </p:spPr>
        <p:txBody>
          <a:bodyPr lIns="0" tIns="0" rIns="0" bIns="0">
            <a:spAutoFit/>
          </a:bodyPr>
          <a:lstStyle/>
          <a:p>
            <a:pPr>
              <a:spcBef>
                <a:spcPct val="50000"/>
              </a:spcBef>
            </a:pPr>
            <a:r>
              <a:rPr lang="en-US">
                <a:solidFill>
                  <a:srgbClr val="FFFF00"/>
                </a:solidFill>
              </a:rPr>
              <a:t> =</a:t>
            </a:r>
          </a:p>
        </p:txBody>
      </p:sp>
      <p:sp>
        <p:nvSpPr>
          <p:cNvPr id="34834" name="Text Box 18"/>
          <p:cNvSpPr txBox="1">
            <a:spLocks noChangeArrowheads="1"/>
          </p:cNvSpPr>
          <p:nvPr/>
        </p:nvSpPr>
        <p:spPr bwMode="auto">
          <a:xfrm>
            <a:off x="4013200" y="1993900"/>
            <a:ext cx="319088" cy="274638"/>
          </a:xfrm>
          <a:prstGeom prst="rect">
            <a:avLst/>
          </a:prstGeom>
          <a:solidFill>
            <a:schemeClr val="bg2"/>
          </a:solidFill>
          <a:ln w="9525">
            <a:noFill/>
            <a:miter lim="800000"/>
            <a:headEnd/>
            <a:tailEnd/>
          </a:ln>
          <a:effectLst/>
        </p:spPr>
        <p:txBody>
          <a:bodyPr lIns="0" tIns="0" rIns="0" bIns="0">
            <a:spAutoFit/>
          </a:bodyPr>
          <a:lstStyle/>
          <a:p>
            <a:pPr>
              <a:spcBef>
                <a:spcPct val="50000"/>
              </a:spcBef>
            </a:pPr>
            <a:r>
              <a:rPr lang="en-US">
                <a:solidFill>
                  <a:srgbClr val="FFFF00"/>
                </a:solidFill>
              </a:rPr>
              <a:t> =</a:t>
            </a:r>
          </a:p>
        </p:txBody>
      </p:sp>
      <p:sp>
        <p:nvSpPr>
          <p:cNvPr id="34835" name="Text Box 19"/>
          <p:cNvSpPr txBox="1">
            <a:spLocks noChangeArrowheads="1"/>
          </p:cNvSpPr>
          <p:nvPr/>
        </p:nvSpPr>
        <p:spPr bwMode="auto">
          <a:xfrm>
            <a:off x="6743700" y="1663700"/>
            <a:ext cx="319088" cy="274638"/>
          </a:xfrm>
          <a:prstGeom prst="rect">
            <a:avLst/>
          </a:prstGeom>
          <a:solidFill>
            <a:schemeClr val="bg2"/>
          </a:solidFill>
          <a:ln w="9525">
            <a:noFill/>
            <a:miter lim="800000"/>
            <a:headEnd/>
            <a:tailEnd/>
          </a:ln>
          <a:effectLst/>
        </p:spPr>
        <p:txBody>
          <a:bodyPr lIns="0" tIns="0" rIns="0" bIns="0">
            <a:spAutoFit/>
          </a:bodyPr>
          <a:lstStyle/>
          <a:p>
            <a:pPr>
              <a:spcBef>
                <a:spcPct val="50000"/>
              </a:spcBef>
            </a:pPr>
            <a:r>
              <a:rPr lang="en-US">
                <a:solidFill>
                  <a:srgbClr val="FFFF00"/>
                </a:solidFill>
              </a:rPr>
              <a:t> =</a:t>
            </a:r>
          </a:p>
        </p:txBody>
      </p:sp>
      <p:sp>
        <p:nvSpPr>
          <p:cNvPr id="34836" name="Text Box 20"/>
          <p:cNvSpPr txBox="1">
            <a:spLocks noChangeArrowheads="1"/>
          </p:cNvSpPr>
          <p:nvPr/>
        </p:nvSpPr>
        <p:spPr bwMode="auto">
          <a:xfrm>
            <a:off x="6807200" y="1943100"/>
            <a:ext cx="319088" cy="274638"/>
          </a:xfrm>
          <a:prstGeom prst="rect">
            <a:avLst/>
          </a:prstGeom>
          <a:solidFill>
            <a:schemeClr val="bg2"/>
          </a:solidFill>
          <a:ln w="9525">
            <a:noFill/>
            <a:miter lim="800000"/>
            <a:headEnd/>
            <a:tailEnd/>
          </a:ln>
          <a:effectLst/>
        </p:spPr>
        <p:txBody>
          <a:bodyPr lIns="0" tIns="0" rIns="0" bIns="0">
            <a:spAutoFit/>
          </a:bodyPr>
          <a:lstStyle/>
          <a:p>
            <a:pPr>
              <a:spcBef>
                <a:spcPct val="50000"/>
              </a:spcBef>
            </a:pPr>
            <a:r>
              <a:rPr lang="en-US">
                <a:solidFill>
                  <a:srgbClr val="FFFF00"/>
                </a:solidFill>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9900" y="0"/>
            <a:ext cx="8226425" cy="598488"/>
          </a:xfrm>
        </p:spPr>
        <p:txBody>
          <a:bodyPr/>
          <a:lstStyle/>
          <a:p>
            <a:pPr algn="ctr" eaLnBrk="1" hangingPunct="1">
              <a:defRPr/>
            </a:pPr>
            <a:r>
              <a:rPr lang="en-US" b="1" dirty="0" smtClean="0">
                <a:solidFill>
                  <a:srgbClr val="FFFF00"/>
                </a:solidFill>
                <a:effectLst>
                  <a:outerShdw blurRad="38100" dist="38100" dir="2700000" algn="tl">
                    <a:srgbClr val="000000">
                      <a:alpha val="43137"/>
                    </a:srgbClr>
                  </a:outerShdw>
                </a:effectLst>
                <a:latin typeface="Comic Sans MS" pitchFamily="66" charset="0"/>
              </a:rPr>
              <a:t>Results  </a:t>
            </a:r>
            <a:r>
              <a:rPr lang="en-US" sz="2400" b="1" dirty="0" smtClean="0">
                <a:solidFill>
                  <a:srgbClr val="FFFF00"/>
                </a:solidFill>
                <a:effectLst>
                  <a:outerShdw blurRad="38100" dist="38100" dir="2700000" algn="tl">
                    <a:srgbClr val="000000">
                      <a:alpha val="43137"/>
                    </a:srgbClr>
                  </a:outerShdw>
                </a:effectLst>
                <a:latin typeface="Comic Sans MS" pitchFamily="66" charset="0"/>
              </a:rPr>
              <a:t>(2006, Dec – 2007, Mar)</a:t>
            </a:r>
            <a:endParaRPr lang="en-US" sz="2400" dirty="0">
              <a:solidFill>
                <a:srgbClr val="FFFF00"/>
              </a:solidFill>
              <a:effectLst>
                <a:outerShdw blurRad="38100" dist="38100" dir="2700000" algn="tl">
                  <a:srgbClr val="000000">
                    <a:alpha val="43137"/>
                  </a:srgbClr>
                </a:outerShdw>
              </a:effectLst>
              <a:latin typeface="Comic Sans MS" pitchFamily="66" charset="0"/>
            </a:endParaRPr>
          </a:p>
        </p:txBody>
      </p:sp>
      <p:sp>
        <p:nvSpPr>
          <p:cNvPr id="35845" name="Retângulo 6"/>
          <p:cNvSpPr>
            <a:spLocks noChangeArrowheads="1"/>
          </p:cNvSpPr>
          <p:nvPr/>
        </p:nvSpPr>
        <p:spPr bwMode="auto">
          <a:xfrm>
            <a:off x="3532188" y="3397250"/>
            <a:ext cx="5432425" cy="1711325"/>
          </a:xfrm>
          <a:prstGeom prst="rect">
            <a:avLst/>
          </a:prstGeom>
          <a:noFill/>
          <a:ln w="9525">
            <a:noFill/>
            <a:miter lim="800000"/>
            <a:headEnd/>
            <a:tailEnd/>
          </a:ln>
        </p:spPr>
        <p:txBody>
          <a:bodyPr>
            <a:spAutoFit/>
          </a:bodyPr>
          <a:lstStyle/>
          <a:p>
            <a:pPr algn="just">
              <a:spcBef>
                <a:spcPts val="1200"/>
              </a:spcBef>
            </a:pPr>
            <a:r>
              <a:rPr lang="en-US" sz="1600">
                <a:solidFill>
                  <a:srgbClr val="FFFF00"/>
                </a:solidFill>
              </a:rPr>
              <a:t>The Cariri mean zonal wind reverses to westward only in January 16</a:t>
            </a:r>
            <a:r>
              <a:rPr lang="en-US" sz="1600" baseline="30000">
                <a:solidFill>
                  <a:srgbClr val="FFFF00"/>
                </a:solidFill>
              </a:rPr>
              <a:t>th</a:t>
            </a:r>
            <a:r>
              <a:rPr lang="en-US" sz="1600">
                <a:solidFill>
                  <a:srgbClr val="FFFF00"/>
                </a:solidFill>
              </a:rPr>
              <a:t> and returns to eastward after Jan/29. From Feb/04, the Cariri mean zonal wind again reverted to westward. </a:t>
            </a:r>
          </a:p>
          <a:p>
            <a:pPr algn="just">
              <a:spcBef>
                <a:spcPts val="1200"/>
              </a:spcBef>
            </a:pPr>
            <a:r>
              <a:rPr lang="en-US" sz="1600"/>
              <a:t>The meridional diurnal tide showed amplifications after February 1</a:t>
            </a:r>
            <a:r>
              <a:rPr lang="en-US" sz="1600" baseline="30000"/>
              <a:t>st</a:t>
            </a:r>
            <a:r>
              <a:rPr lang="en-US" sz="1600"/>
              <a:t>, with maximum values near 50 m/s.</a:t>
            </a:r>
          </a:p>
        </p:txBody>
      </p:sp>
      <p:sp>
        <p:nvSpPr>
          <p:cNvPr id="35846" name="Retângulo 9"/>
          <p:cNvSpPr>
            <a:spLocks noChangeArrowheads="1"/>
          </p:cNvSpPr>
          <p:nvPr/>
        </p:nvSpPr>
        <p:spPr bwMode="auto">
          <a:xfrm>
            <a:off x="3602038" y="2316163"/>
            <a:ext cx="5251450" cy="1108075"/>
          </a:xfrm>
          <a:prstGeom prst="rect">
            <a:avLst/>
          </a:prstGeom>
          <a:noFill/>
          <a:ln w="9525">
            <a:noFill/>
            <a:miter lim="800000"/>
            <a:headEnd/>
            <a:tailEnd/>
          </a:ln>
        </p:spPr>
        <p:txBody>
          <a:bodyPr>
            <a:spAutoFit/>
          </a:bodyPr>
          <a:lstStyle/>
          <a:p>
            <a:pPr algn="just"/>
            <a:r>
              <a:rPr lang="en-US" sz="1600"/>
              <a:t>Before February 20</a:t>
            </a:r>
            <a:r>
              <a:rPr lang="en-US" sz="1600" baseline="30000"/>
              <a:t>th</a:t>
            </a:r>
            <a:r>
              <a:rPr lang="en-US" sz="1600"/>
              <a:t>, the NH stratospheric polar fields showed characteristics compatible with minor SSW events. However, a short warming has been observed around February 24</a:t>
            </a:r>
            <a:r>
              <a:rPr lang="en-US" sz="1600" baseline="30000"/>
              <a:t>th</a:t>
            </a:r>
            <a:r>
              <a:rPr lang="en-US" sz="1600"/>
              <a:t>.</a:t>
            </a:r>
          </a:p>
        </p:txBody>
      </p:sp>
      <p:graphicFrame>
        <p:nvGraphicFramePr>
          <p:cNvPr id="35842" name="Object 2"/>
          <p:cNvGraphicFramePr>
            <a:graphicFrameLocks noChangeAspect="1"/>
          </p:cNvGraphicFramePr>
          <p:nvPr/>
        </p:nvGraphicFramePr>
        <p:xfrm>
          <a:off x="3562350" y="981075"/>
          <a:ext cx="2128838" cy="1308100"/>
        </p:xfrm>
        <a:graphic>
          <a:graphicData uri="http://schemas.openxmlformats.org/presentationml/2006/ole">
            <p:oleObj spid="_x0000_s35842" name="Equation" r:id="rId4" imgW="1574640" imgH="965160" progId="">
              <p:embed/>
            </p:oleObj>
          </a:graphicData>
        </a:graphic>
      </p:graphicFrame>
      <p:sp>
        <p:nvSpPr>
          <p:cNvPr id="35847" name="Retângulo 12"/>
          <p:cNvSpPr>
            <a:spLocks noChangeArrowheads="1"/>
          </p:cNvSpPr>
          <p:nvPr/>
        </p:nvSpPr>
        <p:spPr bwMode="auto">
          <a:xfrm>
            <a:off x="4622800" y="569913"/>
            <a:ext cx="2890838" cy="369887"/>
          </a:xfrm>
          <a:prstGeom prst="rect">
            <a:avLst/>
          </a:prstGeom>
          <a:solidFill>
            <a:schemeClr val="bg2"/>
          </a:solidFill>
          <a:ln w="9525">
            <a:noFill/>
            <a:miter lim="800000"/>
            <a:headEnd/>
            <a:tailEnd/>
          </a:ln>
        </p:spPr>
        <p:txBody>
          <a:bodyPr wrap="none">
            <a:spAutoFit/>
          </a:bodyPr>
          <a:lstStyle/>
          <a:p>
            <a:r>
              <a:rPr lang="en-US"/>
              <a:t>Cariri meteor temperature </a:t>
            </a:r>
          </a:p>
        </p:txBody>
      </p:sp>
      <p:graphicFrame>
        <p:nvGraphicFramePr>
          <p:cNvPr id="35843" name="Object 3"/>
          <p:cNvGraphicFramePr>
            <a:graphicFrameLocks noChangeAspect="1"/>
          </p:cNvGraphicFramePr>
          <p:nvPr/>
        </p:nvGraphicFramePr>
        <p:xfrm>
          <a:off x="6419850" y="990600"/>
          <a:ext cx="2111375" cy="1308100"/>
        </p:xfrm>
        <a:graphic>
          <a:graphicData uri="http://schemas.openxmlformats.org/presentationml/2006/ole">
            <p:oleObj spid="_x0000_s35843" name="Equation" r:id="rId5" imgW="1562040" imgH="965160" progId="">
              <p:embed/>
            </p:oleObj>
          </a:graphicData>
        </a:graphic>
      </p:graphicFrame>
      <p:sp>
        <p:nvSpPr>
          <p:cNvPr id="35848" name="Retângulo 18"/>
          <p:cNvSpPr>
            <a:spLocks noChangeArrowheads="1"/>
          </p:cNvSpPr>
          <p:nvPr/>
        </p:nvSpPr>
        <p:spPr bwMode="auto">
          <a:xfrm>
            <a:off x="3089275" y="5448300"/>
            <a:ext cx="5846763" cy="830263"/>
          </a:xfrm>
          <a:prstGeom prst="rect">
            <a:avLst/>
          </a:prstGeom>
          <a:noFill/>
          <a:ln w="9525">
            <a:noFill/>
            <a:miter lim="800000"/>
            <a:headEnd/>
            <a:tailEnd/>
          </a:ln>
        </p:spPr>
        <p:txBody>
          <a:bodyPr>
            <a:spAutoFit/>
          </a:bodyPr>
          <a:lstStyle/>
          <a:p>
            <a:pPr algn="just"/>
            <a:r>
              <a:rPr lang="en-US" sz="1600">
                <a:solidFill>
                  <a:srgbClr val="FFFF00"/>
                </a:solidFill>
              </a:rPr>
              <a:t>During the time interval from January 1</a:t>
            </a:r>
            <a:r>
              <a:rPr lang="en-US" sz="1600" baseline="30000">
                <a:solidFill>
                  <a:srgbClr val="FFFF00"/>
                </a:solidFill>
              </a:rPr>
              <a:t>st</a:t>
            </a:r>
            <a:r>
              <a:rPr lang="en-US" sz="1600">
                <a:solidFill>
                  <a:srgbClr val="FFFF00"/>
                </a:solidFill>
              </a:rPr>
              <a:t> to February 20, 2007, it is possible to verify a moderate positive correlation (0.406) between the temperatures.</a:t>
            </a:r>
          </a:p>
        </p:txBody>
      </p:sp>
      <p:pic>
        <p:nvPicPr>
          <p:cNvPr id="35849" name="Picture 2" descr="Fig42_3c"/>
          <p:cNvPicPr>
            <a:picLocks noChangeAspect="1" noChangeArrowheads="1"/>
          </p:cNvPicPr>
          <p:nvPr/>
        </p:nvPicPr>
        <p:blipFill>
          <a:blip r:embed="rId6"/>
          <a:srcRect/>
          <a:stretch>
            <a:fillRect/>
          </a:stretch>
        </p:blipFill>
        <p:spPr bwMode="auto">
          <a:xfrm>
            <a:off x="0" y="762000"/>
            <a:ext cx="3324225" cy="4059238"/>
          </a:xfrm>
          <a:prstGeom prst="rect">
            <a:avLst/>
          </a:prstGeom>
          <a:solidFill>
            <a:schemeClr val="tx1"/>
          </a:solidFill>
          <a:ln w="9525">
            <a:noFill/>
            <a:miter lim="800000"/>
            <a:headEnd/>
            <a:tailEnd/>
          </a:ln>
        </p:spPr>
      </p:pic>
      <p:pic>
        <p:nvPicPr>
          <p:cNvPr id="35850" name="Picture 3" descr="C:\Lima\Pesquisa\Eventos\COSPAR_india\Figuras\Fig42_3b.eps"/>
          <p:cNvPicPr>
            <a:picLocks noChangeAspect="1" noChangeArrowheads="1"/>
          </p:cNvPicPr>
          <p:nvPr/>
        </p:nvPicPr>
        <p:blipFill>
          <a:blip r:embed="rId7"/>
          <a:srcRect/>
          <a:stretch>
            <a:fillRect/>
          </a:stretch>
        </p:blipFill>
        <p:spPr bwMode="auto">
          <a:xfrm>
            <a:off x="852488" y="4835525"/>
            <a:ext cx="1939925" cy="1939925"/>
          </a:xfrm>
          <a:prstGeom prst="rect">
            <a:avLst/>
          </a:prstGeom>
          <a:solidFill>
            <a:schemeClr val="tx1"/>
          </a:solidFill>
          <a:ln w="9525">
            <a:noFill/>
            <a:miter lim="800000"/>
            <a:headEnd/>
            <a:tailEnd/>
          </a:ln>
        </p:spPr>
      </p:pic>
      <p:sp>
        <p:nvSpPr>
          <p:cNvPr id="22" name="Seta para a direita 21"/>
          <p:cNvSpPr/>
          <p:nvPr/>
        </p:nvSpPr>
        <p:spPr>
          <a:xfrm>
            <a:off x="3173413" y="4129088"/>
            <a:ext cx="414337" cy="276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Seta para a direita 22"/>
          <p:cNvSpPr/>
          <p:nvPr/>
        </p:nvSpPr>
        <p:spPr>
          <a:xfrm>
            <a:off x="3159125" y="3352800"/>
            <a:ext cx="415925" cy="277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Seta para a direita 23"/>
          <p:cNvSpPr/>
          <p:nvPr/>
        </p:nvSpPr>
        <p:spPr>
          <a:xfrm>
            <a:off x="3159125" y="2563813"/>
            <a:ext cx="415925" cy="276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tângulo 24"/>
          <p:cNvSpPr/>
          <p:nvPr/>
        </p:nvSpPr>
        <p:spPr>
          <a:xfrm>
            <a:off x="2397125" y="1136650"/>
            <a:ext cx="373063" cy="3255963"/>
          </a:xfrm>
          <a:prstGeom prst="rect">
            <a:avLst/>
          </a:prstGeom>
          <a:solidFill>
            <a:srgbClr val="FFFF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56" name="Line 16"/>
          <p:cNvSpPr>
            <a:spLocks noChangeShapeType="1"/>
          </p:cNvSpPr>
          <p:nvPr/>
        </p:nvSpPr>
        <p:spPr bwMode="auto">
          <a:xfrm>
            <a:off x="496888" y="3200400"/>
            <a:ext cx="2555875" cy="0"/>
          </a:xfrm>
          <a:prstGeom prst="line">
            <a:avLst/>
          </a:prstGeom>
          <a:noFill/>
          <a:ln w="9525">
            <a:solidFill>
              <a:srgbClr val="0000FF"/>
            </a:solidFill>
            <a:round/>
            <a:headEnd/>
            <a:tailEnd/>
          </a:ln>
          <a:effectLst/>
        </p:spPr>
        <p:txBody>
          <a:bodyPr/>
          <a:lstStyle/>
          <a:p>
            <a:endParaRPr lang="en-US"/>
          </a:p>
        </p:txBody>
      </p:sp>
      <p:sp>
        <p:nvSpPr>
          <p:cNvPr id="35857" name="Text Box 17"/>
          <p:cNvSpPr txBox="1">
            <a:spLocks noChangeArrowheads="1"/>
          </p:cNvSpPr>
          <p:nvPr/>
        </p:nvSpPr>
        <p:spPr bwMode="auto">
          <a:xfrm>
            <a:off x="3975100" y="1638300"/>
            <a:ext cx="319088" cy="274638"/>
          </a:xfrm>
          <a:prstGeom prst="rect">
            <a:avLst/>
          </a:prstGeom>
          <a:solidFill>
            <a:schemeClr val="bg2"/>
          </a:solidFill>
          <a:ln w="9525">
            <a:noFill/>
            <a:miter lim="800000"/>
            <a:headEnd/>
            <a:tailEnd/>
          </a:ln>
          <a:effectLst/>
        </p:spPr>
        <p:txBody>
          <a:bodyPr lIns="0" tIns="0" rIns="0" bIns="0">
            <a:spAutoFit/>
          </a:bodyPr>
          <a:lstStyle/>
          <a:p>
            <a:pPr>
              <a:spcBef>
                <a:spcPct val="50000"/>
              </a:spcBef>
            </a:pPr>
            <a:r>
              <a:rPr lang="en-US">
                <a:solidFill>
                  <a:srgbClr val="FFFF00"/>
                </a:solidFill>
              </a:rPr>
              <a:t> =</a:t>
            </a:r>
          </a:p>
        </p:txBody>
      </p:sp>
      <p:sp>
        <p:nvSpPr>
          <p:cNvPr id="35858" name="Text Box 18"/>
          <p:cNvSpPr txBox="1">
            <a:spLocks noChangeArrowheads="1"/>
          </p:cNvSpPr>
          <p:nvPr/>
        </p:nvSpPr>
        <p:spPr bwMode="auto">
          <a:xfrm>
            <a:off x="3987800" y="1993900"/>
            <a:ext cx="319088" cy="274638"/>
          </a:xfrm>
          <a:prstGeom prst="rect">
            <a:avLst/>
          </a:prstGeom>
          <a:solidFill>
            <a:schemeClr val="bg2"/>
          </a:solidFill>
          <a:ln w="9525">
            <a:noFill/>
            <a:miter lim="800000"/>
            <a:headEnd/>
            <a:tailEnd/>
          </a:ln>
          <a:effectLst/>
        </p:spPr>
        <p:txBody>
          <a:bodyPr lIns="0" tIns="0" rIns="0" bIns="0">
            <a:spAutoFit/>
          </a:bodyPr>
          <a:lstStyle/>
          <a:p>
            <a:pPr>
              <a:spcBef>
                <a:spcPct val="50000"/>
              </a:spcBef>
            </a:pPr>
            <a:r>
              <a:rPr lang="en-US">
                <a:solidFill>
                  <a:srgbClr val="FFFF00"/>
                </a:solidFill>
              </a:rPr>
              <a:t> =</a:t>
            </a:r>
          </a:p>
        </p:txBody>
      </p:sp>
      <p:sp>
        <p:nvSpPr>
          <p:cNvPr id="35859" name="Text Box 19"/>
          <p:cNvSpPr txBox="1">
            <a:spLocks noChangeArrowheads="1"/>
          </p:cNvSpPr>
          <p:nvPr/>
        </p:nvSpPr>
        <p:spPr bwMode="auto">
          <a:xfrm>
            <a:off x="6969125" y="1984375"/>
            <a:ext cx="184150" cy="274638"/>
          </a:xfrm>
          <a:prstGeom prst="rect">
            <a:avLst/>
          </a:prstGeom>
          <a:solidFill>
            <a:schemeClr val="bg2"/>
          </a:solidFill>
          <a:ln w="9525">
            <a:noFill/>
            <a:miter lim="800000"/>
            <a:headEnd/>
            <a:tailEnd/>
          </a:ln>
          <a:effectLst/>
        </p:spPr>
        <p:txBody>
          <a:bodyPr lIns="0" tIns="0" rIns="0" bIns="0">
            <a:spAutoFit/>
          </a:bodyPr>
          <a:lstStyle/>
          <a:p>
            <a:pPr>
              <a:spcBef>
                <a:spcPct val="50000"/>
              </a:spcBef>
            </a:pPr>
            <a:r>
              <a:rPr lang="en-US">
                <a:solidFill>
                  <a:srgbClr val="FFFF00"/>
                </a:solidFill>
              </a:rPr>
              <a:t>=</a:t>
            </a:r>
          </a:p>
        </p:txBody>
      </p:sp>
      <p:sp>
        <p:nvSpPr>
          <p:cNvPr id="35860" name="Text Box 20"/>
          <p:cNvSpPr txBox="1">
            <a:spLocks noChangeArrowheads="1"/>
          </p:cNvSpPr>
          <p:nvPr/>
        </p:nvSpPr>
        <p:spPr bwMode="auto">
          <a:xfrm>
            <a:off x="6934200" y="1651000"/>
            <a:ext cx="171450" cy="274638"/>
          </a:xfrm>
          <a:prstGeom prst="rect">
            <a:avLst/>
          </a:prstGeom>
          <a:solidFill>
            <a:schemeClr val="bg2"/>
          </a:solidFill>
          <a:ln w="9525">
            <a:noFill/>
            <a:miter lim="800000"/>
            <a:headEnd/>
            <a:tailEnd/>
          </a:ln>
          <a:effectLst/>
        </p:spPr>
        <p:txBody>
          <a:bodyPr lIns="0" tIns="0" rIns="0" bIns="0">
            <a:spAutoFit/>
          </a:bodyPr>
          <a:lstStyle/>
          <a:p>
            <a:pPr>
              <a:spcBef>
                <a:spcPct val="50000"/>
              </a:spcBef>
            </a:pPr>
            <a:r>
              <a:rPr lang="en-US">
                <a:solidFill>
                  <a:srgbClr val="FFFF00"/>
                </a:solidFill>
              </a:rPr>
              <a:t>=</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SM2_Text"/>
</p:tagLst>
</file>

<file path=ppt/theme/theme1.xml><?xml version="1.0" encoding="utf-8"?>
<a:theme xmlns:a="http://schemas.openxmlformats.org/drawingml/2006/main" name="ind_0095_slide">
  <a:themeElements>
    <a:clrScheme name="Tema do Office 2">
      <a:dk1>
        <a:srgbClr val="000000"/>
      </a:dk1>
      <a:lt1>
        <a:srgbClr val="FFFFFF"/>
      </a:lt1>
      <a:dk2>
        <a:srgbClr val="000066"/>
      </a:dk2>
      <a:lt2>
        <a:srgbClr val="FFFFFF"/>
      </a:lt2>
      <a:accent1>
        <a:srgbClr val="79B8F2"/>
      </a:accent1>
      <a:accent2>
        <a:srgbClr val="CFAAF2"/>
      </a:accent2>
      <a:accent3>
        <a:srgbClr val="AAAAB8"/>
      </a:accent3>
      <a:accent4>
        <a:srgbClr val="DADADA"/>
      </a:accent4>
      <a:accent5>
        <a:srgbClr val="BED8F7"/>
      </a:accent5>
      <a:accent6>
        <a:srgbClr val="BB9ADB"/>
      </a:accent6>
      <a:hlink>
        <a:srgbClr val="9BDED3"/>
      </a:hlink>
      <a:folHlink>
        <a:srgbClr val="BFBFFF"/>
      </a:folHlink>
    </a:clrScheme>
    <a:fontScheme name="Tema do Office">
      <a:majorFont>
        <a:latin typeface="Arial"/>
        <a:ea typeface=""/>
        <a:cs typeface="Arial"/>
      </a:majorFont>
      <a:minorFont>
        <a:latin typeface="Arial"/>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o Office 1">
        <a:dk1>
          <a:srgbClr val="000000"/>
        </a:dk1>
        <a:lt1>
          <a:srgbClr val="FFFFFF"/>
        </a:lt1>
        <a:dk2>
          <a:srgbClr val="000066"/>
        </a:dk2>
        <a:lt2>
          <a:srgbClr val="FFFFFF"/>
        </a:lt2>
        <a:accent1>
          <a:srgbClr val="96A7F2"/>
        </a:accent1>
        <a:accent2>
          <a:srgbClr val="96B6F2"/>
        </a:accent2>
        <a:accent3>
          <a:srgbClr val="AAAAB8"/>
        </a:accent3>
        <a:accent4>
          <a:srgbClr val="DADADA"/>
        </a:accent4>
        <a:accent5>
          <a:srgbClr val="C9D0F7"/>
        </a:accent5>
        <a:accent6>
          <a:srgbClr val="87A5DB"/>
        </a:accent6>
        <a:hlink>
          <a:srgbClr val="B9C2F0"/>
        </a:hlink>
        <a:folHlink>
          <a:srgbClr val="BDCBFF"/>
        </a:folHlink>
      </a:clrScheme>
      <a:clrMap bg1="dk2" tx1="lt1" bg2="dk1" tx2="lt2" accent1="accent1" accent2="accent2" accent3="accent3" accent4="accent4" accent5="accent5" accent6="accent6" hlink="hlink" folHlink="folHlink"/>
    </a:extraClrScheme>
    <a:extraClrScheme>
      <a:clrScheme name="Tema do Office 2">
        <a:dk1>
          <a:srgbClr val="000000"/>
        </a:dk1>
        <a:lt1>
          <a:srgbClr val="FFFFFF"/>
        </a:lt1>
        <a:dk2>
          <a:srgbClr val="000066"/>
        </a:dk2>
        <a:lt2>
          <a:srgbClr val="FFFFFF"/>
        </a:lt2>
        <a:accent1>
          <a:srgbClr val="79B8F2"/>
        </a:accent1>
        <a:accent2>
          <a:srgbClr val="CFAAF2"/>
        </a:accent2>
        <a:accent3>
          <a:srgbClr val="AAAAB8"/>
        </a:accent3>
        <a:accent4>
          <a:srgbClr val="DADADA"/>
        </a:accent4>
        <a:accent5>
          <a:srgbClr val="BED8F7"/>
        </a:accent5>
        <a:accent6>
          <a:srgbClr val="BB9ADB"/>
        </a:accent6>
        <a:hlink>
          <a:srgbClr val="9BDED3"/>
        </a:hlink>
        <a:folHlink>
          <a:srgbClr val="BFBFFF"/>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FF"/>
        </a:lt1>
        <a:dk2>
          <a:srgbClr val="000066"/>
        </a:dk2>
        <a:lt2>
          <a:srgbClr val="FFFFFF"/>
        </a:lt2>
        <a:accent1>
          <a:srgbClr val="E6A050"/>
        </a:accent1>
        <a:accent2>
          <a:srgbClr val="9D9DF2"/>
        </a:accent2>
        <a:accent3>
          <a:srgbClr val="AAAAB8"/>
        </a:accent3>
        <a:accent4>
          <a:srgbClr val="DADADA"/>
        </a:accent4>
        <a:accent5>
          <a:srgbClr val="F0CDB3"/>
        </a:accent5>
        <a:accent6>
          <a:srgbClr val="8E8EDB"/>
        </a:accent6>
        <a:hlink>
          <a:srgbClr val="E6DF7E"/>
        </a:hlink>
        <a:folHlink>
          <a:srgbClr val="F7C2AD"/>
        </a:folHlink>
      </a:clrScheme>
      <a:clrMap bg1="dk2" tx1="lt1" bg2="dk1" tx2="lt2" accent1="accent1" accent2="accent2" accent3="accent3" accent4="accent4" accent5="accent5" accent6="accent6" hlink="hlink" folHlink="folHlink"/>
    </a:extraClrScheme>
    <a:extraClrScheme>
      <a:clrScheme name="Tema do Office 4">
        <a:dk1>
          <a:srgbClr val="000000"/>
        </a:dk1>
        <a:lt1>
          <a:srgbClr val="FFFFFF"/>
        </a:lt1>
        <a:dk2>
          <a:srgbClr val="000066"/>
        </a:dk2>
        <a:lt2>
          <a:srgbClr val="FFFFFF"/>
        </a:lt2>
        <a:accent1>
          <a:srgbClr val="DEAF2C"/>
        </a:accent1>
        <a:accent2>
          <a:srgbClr val="72CC5C"/>
        </a:accent2>
        <a:accent3>
          <a:srgbClr val="AAAAB8"/>
        </a:accent3>
        <a:accent4>
          <a:srgbClr val="DADADA"/>
        </a:accent4>
        <a:accent5>
          <a:srgbClr val="ECD4AC"/>
        </a:accent5>
        <a:accent6>
          <a:srgbClr val="67B953"/>
        </a:accent6>
        <a:hlink>
          <a:srgbClr val="F7C6CB"/>
        </a:hlink>
        <a:folHlink>
          <a:srgbClr val="BFBFFF"/>
        </a:folHlink>
      </a:clrScheme>
      <a:clrMap bg1="dk2" tx1="lt1" bg2="dk1" tx2="lt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B2B2B2"/>
        </a:lt2>
        <a:accent1>
          <a:srgbClr val="96A7F2"/>
        </a:accent1>
        <a:accent2>
          <a:srgbClr val="96B6F2"/>
        </a:accent2>
        <a:accent3>
          <a:srgbClr val="FFFFFF"/>
        </a:accent3>
        <a:accent4>
          <a:srgbClr val="000000"/>
        </a:accent4>
        <a:accent5>
          <a:srgbClr val="C9D0F7"/>
        </a:accent5>
        <a:accent6>
          <a:srgbClr val="87A5DB"/>
        </a:accent6>
        <a:hlink>
          <a:srgbClr val="B9C2F0"/>
        </a:hlink>
        <a:folHlink>
          <a:srgbClr val="BDCBFF"/>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B2B2B2"/>
        </a:lt2>
        <a:accent1>
          <a:srgbClr val="79B8F2"/>
        </a:accent1>
        <a:accent2>
          <a:srgbClr val="CFAAF2"/>
        </a:accent2>
        <a:accent3>
          <a:srgbClr val="FFFFFF"/>
        </a:accent3>
        <a:accent4>
          <a:srgbClr val="000000"/>
        </a:accent4>
        <a:accent5>
          <a:srgbClr val="BED8F7"/>
        </a:accent5>
        <a:accent6>
          <a:srgbClr val="BB9ADB"/>
        </a:accent6>
        <a:hlink>
          <a:srgbClr val="9BDED3"/>
        </a:hlink>
        <a:folHlink>
          <a:srgbClr val="BFBFFF"/>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B2B2B2"/>
        </a:lt2>
        <a:accent1>
          <a:srgbClr val="E6A050"/>
        </a:accent1>
        <a:accent2>
          <a:srgbClr val="9D9DF2"/>
        </a:accent2>
        <a:accent3>
          <a:srgbClr val="FFFFFF"/>
        </a:accent3>
        <a:accent4>
          <a:srgbClr val="000000"/>
        </a:accent4>
        <a:accent5>
          <a:srgbClr val="F0CDB3"/>
        </a:accent5>
        <a:accent6>
          <a:srgbClr val="8E8EDB"/>
        </a:accent6>
        <a:hlink>
          <a:srgbClr val="E6DF7E"/>
        </a:hlink>
        <a:folHlink>
          <a:srgbClr val="F7C2AD"/>
        </a:folHlink>
      </a:clrScheme>
      <a:clrMap bg1="lt1" tx1="dk1" bg2="lt2" tx2="dk2" accent1="accent1" accent2="accent2" accent3="accent3" accent4="accent4" accent5="accent5" accent6="accent6" hlink="hlink" folHlink="folHlink"/>
    </a:extraClrScheme>
    <a:extraClrScheme>
      <a:clrScheme name="Tema do Office 8">
        <a:dk1>
          <a:srgbClr val="000000"/>
        </a:dk1>
        <a:lt1>
          <a:srgbClr val="FFFFFF"/>
        </a:lt1>
        <a:dk2>
          <a:srgbClr val="000000"/>
        </a:dk2>
        <a:lt2>
          <a:srgbClr val="B2B2B2"/>
        </a:lt2>
        <a:accent1>
          <a:srgbClr val="DEAF2C"/>
        </a:accent1>
        <a:accent2>
          <a:srgbClr val="72CC5C"/>
        </a:accent2>
        <a:accent3>
          <a:srgbClr val="FFFFFF"/>
        </a:accent3>
        <a:accent4>
          <a:srgbClr val="000000"/>
        </a:accent4>
        <a:accent5>
          <a:srgbClr val="ECD4AC"/>
        </a:accent5>
        <a:accent6>
          <a:srgbClr val="67B953"/>
        </a:accent6>
        <a:hlink>
          <a:srgbClr val="F7C6CB"/>
        </a:hlink>
        <a:folHlink>
          <a:srgbClr val="BFB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FFFF"/>
      </a:lt1>
      <a:dk2>
        <a:srgbClr val="000066"/>
      </a:dk2>
      <a:lt2>
        <a:srgbClr val="FFFFFF"/>
      </a:lt2>
      <a:accent1>
        <a:srgbClr val="79B8F2"/>
      </a:accent1>
      <a:accent2>
        <a:srgbClr val="CFAAF2"/>
      </a:accent2>
      <a:accent3>
        <a:srgbClr val="AAAAB8"/>
      </a:accent3>
      <a:accent4>
        <a:srgbClr val="DADADA"/>
      </a:accent4>
      <a:accent5>
        <a:srgbClr val="BED8F7"/>
      </a:accent5>
      <a:accent6>
        <a:srgbClr val="BB9ADB"/>
      </a:accent6>
      <a:hlink>
        <a:srgbClr val="9BDED3"/>
      </a:hlink>
      <a:folHlink>
        <a:srgbClr val="BFBFFF"/>
      </a:folHlink>
    </a:clrScheme>
    <a:fontScheme name="1_Default Desi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66"/>
        </a:dk2>
        <a:lt2>
          <a:srgbClr val="FFFFFF"/>
        </a:lt2>
        <a:accent1>
          <a:srgbClr val="96A7F2"/>
        </a:accent1>
        <a:accent2>
          <a:srgbClr val="96B6F2"/>
        </a:accent2>
        <a:accent3>
          <a:srgbClr val="AAAAB8"/>
        </a:accent3>
        <a:accent4>
          <a:srgbClr val="DADADA"/>
        </a:accent4>
        <a:accent5>
          <a:srgbClr val="C9D0F7"/>
        </a:accent5>
        <a:accent6>
          <a:srgbClr val="87A5DB"/>
        </a:accent6>
        <a:hlink>
          <a:srgbClr val="B9C2F0"/>
        </a:hlink>
        <a:folHlink>
          <a:srgbClr val="BDCBFF"/>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66"/>
        </a:dk2>
        <a:lt2>
          <a:srgbClr val="FFFFFF"/>
        </a:lt2>
        <a:accent1>
          <a:srgbClr val="79B8F2"/>
        </a:accent1>
        <a:accent2>
          <a:srgbClr val="CFAAF2"/>
        </a:accent2>
        <a:accent3>
          <a:srgbClr val="AAAAB8"/>
        </a:accent3>
        <a:accent4>
          <a:srgbClr val="DADADA"/>
        </a:accent4>
        <a:accent5>
          <a:srgbClr val="BED8F7"/>
        </a:accent5>
        <a:accent6>
          <a:srgbClr val="BB9ADB"/>
        </a:accent6>
        <a:hlink>
          <a:srgbClr val="9BDED3"/>
        </a:hlink>
        <a:folHlink>
          <a:srgbClr val="BFBFFF"/>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FF"/>
        </a:lt1>
        <a:dk2>
          <a:srgbClr val="000066"/>
        </a:dk2>
        <a:lt2>
          <a:srgbClr val="FFFFFF"/>
        </a:lt2>
        <a:accent1>
          <a:srgbClr val="E6A050"/>
        </a:accent1>
        <a:accent2>
          <a:srgbClr val="9D9DF2"/>
        </a:accent2>
        <a:accent3>
          <a:srgbClr val="AAAAB8"/>
        </a:accent3>
        <a:accent4>
          <a:srgbClr val="DADADA"/>
        </a:accent4>
        <a:accent5>
          <a:srgbClr val="F0CDB3"/>
        </a:accent5>
        <a:accent6>
          <a:srgbClr val="8E8EDB"/>
        </a:accent6>
        <a:hlink>
          <a:srgbClr val="E6DF7E"/>
        </a:hlink>
        <a:folHlink>
          <a:srgbClr val="F7C2AD"/>
        </a:folHlink>
      </a:clrScheme>
      <a:clrMap bg1="dk2" tx1="lt1" bg2="dk1" tx2="lt2" accent1="accent1" accent2="accent2" accent3="accent3" accent4="accent4" accent5="accent5" accent6="accent6" hlink="hlink" folHlink="folHlink"/>
    </a:extraClrScheme>
    <a:extraClrScheme>
      <a:clrScheme name="1_Default Design 4">
        <a:dk1>
          <a:srgbClr val="000000"/>
        </a:dk1>
        <a:lt1>
          <a:srgbClr val="FFFFFF"/>
        </a:lt1>
        <a:dk2>
          <a:srgbClr val="000066"/>
        </a:dk2>
        <a:lt2>
          <a:srgbClr val="FFFFFF"/>
        </a:lt2>
        <a:accent1>
          <a:srgbClr val="DEAF2C"/>
        </a:accent1>
        <a:accent2>
          <a:srgbClr val="72CC5C"/>
        </a:accent2>
        <a:accent3>
          <a:srgbClr val="AAAAB8"/>
        </a:accent3>
        <a:accent4>
          <a:srgbClr val="DADADA"/>
        </a:accent4>
        <a:accent5>
          <a:srgbClr val="ECD4AC"/>
        </a:accent5>
        <a:accent6>
          <a:srgbClr val="67B953"/>
        </a:accent6>
        <a:hlink>
          <a:srgbClr val="F7C6CB"/>
        </a:hlink>
        <a:folHlink>
          <a:srgbClr val="BFBFFF"/>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96A7F2"/>
        </a:accent1>
        <a:accent2>
          <a:srgbClr val="96B6F2"/>
        </a:accent2>
        <a:accent3>
          <a:srgbClr val="FFFFFF"/>
        </a:accent3>
        <a:accent4>
          <a:srgbClr val="000000"/>
        </a:accent4>
        <a:accent5>
          <a:srgbClr val="C9D0F7"/>
        </a:accent5>
        <a:accent6>
          <a:srgbClr val="87A5DB"/>
        </a:accent6>
        <a:hlink>
          <a:srgbClr val="B9C2F0"/>
        </a:hlink>
        <a:folHlink>
          <a:srgbClr val="BDCBF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79B8F2"/>
        </a:accent1>
        <a:accent2>
          <a:srgbClr val="CFAAF2"/>
        </a:accent2>
        <a:accent3>
          <a:srgbClr val="FFFFFF"/>
        </a:accent3>
        <a:accent4>
          <a:srgbClr val="000000"/>
        </a:accent4>
        <a:accent5>
          <a:srgbClr val="BED8F7"/>
        </a:accent5>
        <a:accent6>
          <a:srgbClr val="BB9ADB"/>
        </a:accent6>
        <a:hlink>
          <a:srgbClr val="9BDED3"/>
        </a:hlink>
        <a:folHlink>
          <a:srgbClr val="BFBFFF"/>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E6A050"/>
        </a:accent1>
        <a:accent2>
          <a:srgbClr val="9D9DF2"/>
        </a:accent2>
        <a:accent3>
          <a:srgbClr val="FFFFFF"/>
        </a:accent3>
        <a:accent4>
          <a:srgbClr val="000000"/>
        </a:accent4>
        <a:accent5>
          <a:srgbClr val="F0CDB3"/>
        </a:accent5>
        <a:accent6>
          <a:srgbClr val="8E8EDB"/>
        </a:accent6>
        <a:hlink>
          <a:srgbClr val="E6DF7E"/>
        </a:hlink>
        <a:folHlink>
          <a:srgbClr val="F7C2AD"/>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DEAF2C"/>
        </a:accent1>
        <a:accent2>
          <a:srgbClr val="72CC5C"/>
        </a:accent2>
        <a:accent3>
          <a:srgbClr val="FFFFFF"/>
        </a:accent3>
        <a:accent4>
          <a:srgbClr val="000000"/>
        </a:accent4>
        <a:accent5>
          <a:srgbClr val="ECD4AC"/>
        </a:accent5>
        <a:accent6>
          <a:srgbClr val="67B953"/>
        </a:accent6>
        <a:hlink>
          <a:srgbClr val="F7C6CB"/>
        </a:hlink>
        <a:folHlink>
          <a:srgbClr val="BFBF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ind_0095_slide</Template>
  <TotalTime>926</TotalTime>
  <Words>1360</Words>
  <Application>Microsoft Office PowerPoint</Application>
  <PresentationFormat>Apresentação na tela (4:3)</PresentationFormat>
  <Paragraphs>96</Paragraphs>
  <Slides>13</Slides>
  <Notes>13</Notes>
  <HiddenSlides>0</HiddenSlides>
  <MMClips>0</MMClips>
  <ScaleCrop>false</ScaleCrop>
  <HeadingPairs>
    <vt:vector size="8" baseType="variant">
      <vt:variant>
        <vt:lpstr>Fontes usadas</vt:lpstr>
      </vt:variant>
      <vt:variant>
        <vt:i4>6</vt:i4>
      </vt:variant>
      <vt:variant>
        <vt:lpstr>Modelo de design</vt:lpstr>
      </vt:variant>
      <vt:variant>
        <vt:i4>4</vt:i4>
      </vt:variant>
      <vt:variant>
        <vt:lpstr>Servidores OLE incorporados</vt:lpstr>
      </vt:variant>
      <vt:variant>
        <vt:i4>1</vt:i4>
      </vt:variant>
      <vt:variant>
        <vt:lpstr>Títulos de slides</vt:lpstr>
      </vt:variant>
      <vt:variant>
        <vt:i4>13</vt:i4>
      </vt:variant>
    </vt:vector>
  </HeadingPairs>
  <TitlesOfParts>
    <vt:vector size="24" baseType="lpstr">
      <vt:lpstr>Arial</vt:lpstr>
      <vt:lpstr>Comic Sans MS</vt:lpstr>
      <vt:lpstr>Symbol</vt:lpstr>
      <vt:lpstr>ＭＳ Ｐゴシック</vt:lpstr>
      <vt:lpstr>Times New Roman</vt:lpstr>
      <vt:lpstr>Calibri</vt:lpstr>
      <vt:lpstr>ind_0095_slide</vt:lpstr>
      <vt:lpstr>1_Default Design</vt:lpstr>
      <vt:lpstr>ind_0095_slide</vt:lpstr>
      <vt:lpstr>1_Default Design</vt:lpstr>
      <vt:lpstr>Equation</vt:lpstr>
      <vt:lpstr>Meteor temperature behavior at 7.4° S during austral summers and its relation with Arctic SSW</vt:lpstr>
      <vt:lpstr>Introduction</vt:lpstr>
      <vt:lpstr>Slide 3</vt:lpstr>
      <vt:lpstr>Sudden Stratospheric Warming -SSW</vt:lpstr>
      <vt:lpstr>Temperature, winds and NCEP data</vt:lpstr>
      <vt:lpstr>Meteor Temperature measurements</vt:lpstr>
      <vt:lpstr>Results  (2004, Dec – 2005, Mar)</vt:lpstr>
      <vt:lpstr>Results  (2005, Dec – 2006, Mar)</vt:lpstr>
      <vt:lpstr>Results  (2006, Dec – 2007, Mar)</vt:lpstr>
      <vt:lpstr>Results  (2007, Dec – 2008, Mar)</vt:lpstr>
      <vt:lpstr>Results  (2008, Dec – 2009, Mar)</vt:lpstr>
      <vt:lpstr>Summary</vt:lpstr>
      <vt:lpstr>Slide 13</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Meteor temperature behavior at 7.4° S during austral summers and its relation with arctic SSW</dc:title>
  <dc:creator>Windows</dc:creator>
  <cp:lastModifiedBy>Paulo</cp:lastModifiedBy>
  <cp:revision>70</cp:revision>
  <dcterms:created xsi:type="dcterms:W3CDTF">2012-07-03T20:56:55Z</dcterms:created>
  <dcterms:modified xsi:type="dcterms:W3CDTF">2012-07-06T14:33:19Z</dcterms:modified>
</cp:coreProperties>
</file>